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One Little Font Bold" panose="020B0604020202020204" charset="0"/>
      <p:regular r:id="rId16"/>
    </p:embeddedFont>
    <p:embeddedFont>
      <p:font typeface="Stella"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9" d="100"/>
          <a:sy n="39" d="100"/>
        </p:scale>
        <p:origin x="940" y="1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219200" y="86633"/>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sp>
        <p:nvSpPr>
          <p:cNvPr id="5" name="Freeform 5"/>
          <p:cNvSpPr/>
          <p:nvPr/>
        </p:nvSpPr>
        <p:spPr>
          <a:xfrm>
            <a:off x="15113540" y="6431487"/>
            <a:ext cx="5651406" cy="5347643"/>
          </a:xfrm>
          <a:custGeom>
            <a:avLst/>
            <a:gdLst/>
            <a:ahLst/>
            <a:cxnLst/>
            <a:rect l="l" t="t" r="r" b="b"/>
            <a:pathLst>
              <a:path w="5651406" h="5347643">
                <a:moveTo>
                  <a:pt x="0" y="0"/>
                </a:moveTo>
                <a:lnTo>
                  <a:pt x="5651406" y="0"/>
                </a:lnTo>
                <a:lnTo>
                  <a:pt x="5651406" y="5347644"/>
                </a:lnTo>
                <a:lnTo>
                  <a:pt x="0" y="5347644"/>
                </a:lnTo>
                <a:lnTo>
                  <a:pt x="0" y="0"/>
                </a:lnTo>
                <a:close/>
              </a:path>
            </a:pathLst>
          </a:custGeom>
          <a:blipFill>
            <a:blip r:embed="rId3"/>
            <a:stretch>
              <a:fillRect/>
            </a:stretch>
          </a:blipFill>
        </p:spPr>
      </p:sp>
      <p:sp>
        <p:nvSpPr>
          <p:cNvPr id="6" name="Freeform 6"/>
          <p:cNvSpPr/>
          <p:nvPr/>
        </p:nvSpPr>
        <p:spPr>
          <a:xfrm>
            <a:off x="-1024977" y="6447697"/>
            <a:ext cx="5628242" cy="5621207"/>
          </a:xfrm>
          <a:custGeom>
            <a:avLst/>
            <a:gdLst/>
            <a:ahLst/>
            <a:cxnLst/>
            <a:rect l="l" t="t" r="r" b="b"/>
            <a:pathLst>
              <a:path w="5628242" h="5621207">
                <a:moveTo>
                  <a:pt x="0" y="0"/>
                </a:moveTo>
                <a:lnTo>
                  <a:pt x="5628242" y="0"/>
                </a:lnTo>
                <a:lnTo>
                  <a:pt x="5628242" y="5621206"/>
                </a:lnTo>
                <a:lnTo>
                  <a:pt x="0" y="5621206"/>
                </a:lnTo>
                <a:lnTo>
                  <a:pt x="0" y="0"/>
                </a:lnTo>
                <a:close/>
              </a:path>
            </a:pathLst>
          </a:custGeom>
          <a:blipFill>
            <a:blip r:embed="rId4"/>
            <a:stretch>
              <a:fillRect/>
            </a:stretch>
          </a:blipFill>
        </p:spPr>
      </p:sp>
      <p:sp>
        <p:nvSpPr>
          <p:cNvPr id="7" name="Freeform 7"/>
          <p:cNvSpPr/>
          <p:nvPr/>
        </p:nvSpPr>
        <p:spPr>
          <a:xfrm>
            <a:off x="1028700" y="-3564832"/>
            <a:ext cx="5939529" cy="5969376"/>
          </a:xfrm>
          <a:custGeom>
            <a:avLst/>
            <a:gdLst/>
            <a:ahLst/>
            <a:cxnLst/>
            <a:rect l="l" t="t" r="r" b="b"/>
            <a:pathLst>
              <a:path w="5939529" h="5969376">
                <a:moveTo>
                  <a:pt x="0" y="0"/>
                </a:moveTo>
                <a:lnTo>
                  <a:pt x="5939529" y="0"/>
                </a:lnTo>
                <a:lnTo>
                  <a:pt x="5939529" y="5969375"/>
                </a:lnTo>
                <a:lnTo>
                  <a:pt x="0" y="5969375"/>
                </a:lnTo>
                <a:lnTo>
                  <a:pt x="0" y="0"/>
                </a:lnTo>
                <a:close/>
              </a:path>
            </a:pathLst>
          </a:custGeom>
          <a:blipFill>
            <a:blip r:embed="rId5"/>
            <a:stretch>
              <a:fillRect/>
            </a:stretch>
          </a:blipFill>
        </p:spPr>
      </p:sp>
      <p:sp>
        <p:nvSpPr>
          <p:cNvPr id="8" name="Freeform 8"/>
          <p:cNvSpPr/>
          <p:nvPr/>
        </p:nvSpPr>
        <p:spPr>
          <a:xfrm>
            <a:off x="11906307" y="-1546618"/>
            <a:ext cx="4342558" cy="4448203"/>
          </a:xfrm>
          <a:custGeom>
            <a:avLst/>
            <a:gdLst/>
            <a:ahLst/>
            <a:cxnLst/>
            <a:rect l="l" t="t" r="r" b="b"/>
            <a:pathLst>
              <a:path w="4342558" h="4448203">
                <a:moveTo>
                  <a:pt x="0" y="0"/>
                </a:moveTo>
                <a:lnTo>
                  <a:pt x="4342558" y="0"/>
                </a:lnTo>
                <a:lnTo>
                  <a:pt x="4342558" y="4448203"/>
                </a:lnTo>
                <a:lnTo>
                  <a:pt x="0" y="4448203"/>
                </a:lnTo>
                <a:lnTo>
                  <a:pt x="0" y="0"/>
                </a:lnTo>
                <a:close/>
              </a:path>
            </a:pathLst>
          </a:custGeom>
          <a:blipFill>
            <a:blip r:embed="rId6"/>
            <a:stretch>
              <a:fillRect/>
            </a:stretch>
          </a:blipFill>
        </p:spPr>
      </p:sp>
      <p:sp>
        <p:nvSpPr>
          <p:cNvPr id="9" name="Freeform 9"/>
          <p:cNvSpPr/>
          <p:nvPr/>
        </p:nvSpPr>
        <p:spPr>
          <a:xfrm>
            <a:off x="-2937236" y="1175429"/>
            <a:ext cx="4975537" cy="3731653"/>
          </a:xfrm>
          <a:custGeom>
            <a:avLst/>
            <a:gdLst/>
            <a:ahLst/>
            <a:cxnLst/>
            <a:rect l="l" t="t" r="r" b="b"/>
            <a:pathLst>
              <a:path w="4975537" h="3731653">
                <a:moveTo>
                  <a:pt x="0" y="0"/>
                </a:moveTo>
                <a:lnTo>
                  <a:pt x="4975537" y="0"/>
                </a:lnTo>
                <a:lnTo>
                  <a:pt x="4975537" y="3731653"/>
                </a:lnTo>
                <a:lnTo>
                  <a:pt x="0" y="3731653"/>
                </a:lnTo>
                <a:lnTo>
                  <a:pt x="0" y="0"/>
                </a:lnTo>
                <a:close/>
              </a:path>
            </a:pathLst>
          </a:custGeom>
          <a:blipFill>
            <a:blip r:embed="rId7"/>
            <a:stretch>
              <a:fillRect/>
            </a:stretch>
          </a:blipFill>
        </p:spPr>
      </p:sp>
      <p:sp>
        <p:nvSpPr>
          <p:cNvPr id="10" name="Freeform 10"/>
          <p:cNvSpPr/>
          <p:nvPr/>
        </p:nvSpPr>
        <p:spPr>
          <a:xfrm>
            <a:off x="16833114" y="1956802"/>
            <a:ext cx="3580559" cy="3186698"/>
          </a:xfrm>
          <a:custGeom>
            <a:avLst/>
            <a:gdLst/>
            <a:ahLst/>
            <a:cxnLst/>
            <a:rect l="l" t="t" r="r" b="b"/>
            <a:pathLst>
              <a:path w="3580559" h="3186698">
                <a:moveTo>
                  <a:pt x="0" y="0"/>
                </a:moveTo>
                <a:lnTo>
                  <a:pt x="3580559" y="0"/>
                </a:lnTo>
                <a:lnTo>
                  <a:pt x="3580559" y="3186698"/>
                </a:lnTo>
                <a:lnTo>
                  <a:pt x="0" y="3186698"/>
                </a:lnTo>
                <a:lnTo>
                  <a:pt x="0" y="0"/>
                </a:lnTo>
                <a:close/>
              </a:path>
            </a:pathLst>
          </a:custGeom>
          <a:blipFill>
            <a:blip r:embed="rId8"/>
            <a:stretch>
              <a:fillRect/>
            </a:stretch>
          </a:blipFill>
        </p:spPr>
      </p:sp>
      <p:sp>
        <p:nvSpPr>
          <p:cNvPr id="11" name="Freeform 11"/>
          <p:cNvSpPr/>
          <p:nvPr/>
        </p:nvSpPr>
        <p:spPr>
          <a:xfrm rot="-792902">
            <a:off x="5017864" y="9244426"/>
            <a:ext cx="4209514" cy="4114800"/>
          </a:xfrm>
          <a:custGeom>
            <a:avLst/>
            <a:gdLst/>
            <a:ahLst/>
            <a:cxnLst/>
            <a:rect l="l" t="t" r="r" b="b"/>
            <a:pathLst>
              <a:path w="4209514" h="4114800">
                <a:moveTo>
                  <a:pt x="0" y="0"/>
                </a:moveTo>
                <a:lnTo>
                  <a:pt x="4209514" y="0"/>
                </a:lnTo>
                <a:lnTo>
                  <a:pt x="4209514" y="4114800"/>
                </a:lnTo>
                <a:lnTo>
                  <a:pt x="0" y="4114800"/>
                </a:lnTo>
                <a:lnTo>
                  <a:pt x="0" y="0"/>
                </a:lnTo>
                <a:close/>
              </a:path>
            </a:pathLst>
          </a:custGeom>
          <a:blipFill>
            <a:blip r:embed="rId9"/>
            <a:stretch>
              <a:fillRect/>
            </a:stretch>
          </a:blipFill>
        </p:spPr>
      </p:sp>
      <p:sp>
        <p:nvSpPr>
          <p:cNvPr id="12" name="TextBox 12"/>
          <p:cNvSpPr txBox="1"/>
          <p:nvPr/>
        </p:nvSpPr>
        <p:spPr>
          <a:xfrm>
            <a:off x="1028700" y="3369064"/>
            <a:ext cx="16528314" cy="2194127"/>
          </a:xfrm>
          <a:prstGeom prst="rect">
            <a:avLst/>
          </a:prstGeom>
        </p:spPr>
        <p:txBody>
          <a:bodyPr wrap="square" lIns="0" tIns="0" rIns="0" bIns="0" rtlCol="0" anchor="t">
            <a:spAutoFit/>
          </a:bodyPr>
          <a:lstStyle/>
          <a:p>
            <a:pPr algn="ctr">
              <a:lnSpc>
                <a:spcPts val="19134"/>
              </a:lnSpc>
            </a:pPr>
            <a:r>
              <a:rPr lang="en-US" sz="13667" dirty="0">
                <a:solidFill>
                  <a:srgbClr val="7B3C15"/>
                </a:solidFill>
                <a:latin typeface="Stella"/>
                <a:ea typeface="Stella"/>
                <a:cs typeface="Stella"/>
                <a:sym typeface="Stella"/>
              </a:rPr>
              <a:t>RESTAURANT </a:t>
            </a:r>
            <a:r>
              <a:rPr lang="en-US" sz="13667" dirty="0" err="1">
                <a:solidFill>
                  <a:srgbClr val="7B3C15"/>
                </a:solidFill>
                <a:latin typeface="Stella"/>
                <a:ea typeface="Stella"/>
                <a:cs typeface="Stella"/>
                <a:sym typeface="Stella"/>
              </a:rPr>
              <a:t>ANaLYSIS</a:t>
            </a:r>
            <a:endParaRPr lang="en-US" sz="13667" dirty="0">
              <a:solidFill>
                <a:srgbClr val="7B3C15"/>
              </a:solidFill>
              <a:latin typeface="Stella"/>
              <a:ea typeface="Stella"/>
              <a:cs typeface="Stella"/>
              <a:sym typeface="Stella"/>
            </a:endParaRPr>
          </a:p>
        </p:txBody>
      </p:sp>
      <p:sp>
        <p:nvSpPr>
          <p:cNvPr id="13" name="TextBox 13"/>
          <p:cNvSpPr txBox="1"/>
          <p:nvPr/>
        </p:nvSpPr>
        <p:spPr>
          <a:xfrm>
            <a:off x="6381693" y="6064478"/>
            <a:ext cx="5524614" cy="1064901"/>
          </a:xfrm>
          <a:prstGeom prst="rect">
            <a:avLst/>
          </a:prstGeom>
        </p:spPr>
        <p:txBody>
          <a:bodyPr lIns="0" tIns="0" rIns="0" bIns="0" rtlCol="0" anchor="t">
            <a:spAutoFit/>
          </a:bodyPr>
          <a:lstStyle/>
          <a:p>
            <a:pPr algn="ctr">
              <a:lnSpc>
                <a:spcPts val="8761"/>
              </a:lnSpc>
            </a:pPr>
            <a:r>
              <a:rPr lang="en-US" sz="6258" b="1">
                <a:solidFill>
                  <a:srgbClr val="7B3C15"/>
                </a:solidFill>
                <a:latin typeface="One Little Font Bold"/>
                <a:ea typeface="One Little Font Bold"/>
                <a:cs typeface="One Little Font Bold"/>
                <a:sym typeface="One Little Font Bold"/>
              </a:rPr>
              <a:t>LET’S START!</a:t>
            </a:r>
          </a:p>
        </p:txBody>
      </p:sp>
      <p:sp>
        <p:nvSpPr>
          <p:cNvPr id="14" name="TextBox 14"/>
          <p:cNvSpPr txBox="1"/>
          <p:nvPr/>
        </p:nvSpPr>
        <p:spPr>
          <a:xfrm>
            <a:off x="10139516" y="8693922"/>
            <a:ext cx="5524614" cy="1064901"/>
          </a:xfrm>
          <a:prstGeom prst="rect">
            <a:avLst/>
          </a:prstGeom>
        </p:spPr>
        <p:txBody>
          <a:bodyPr lIns="0" tIns="0" rIns="0" bIns="0" rtlCol="0" anchor="t">
            <a:spAutoFit/>
          </a:bodyPr>
          <a:lstStyle/>
          <a:p>
            <a:pPr algn="ctr">
              <a:lnSpc>
                <a:spcPts val="8761"/>
              </a:lnSpc>
            </a:pPr>
            <a:r>
              <a:rPr lang="en-US" sz="6258" b="1">
                <a:solidFill>
                  <a:srgbClr val="7B3C15"/>
                </a:solidFill>
                <a:latin typeface="One Little Font Bold"/>
                <a:ea typeface="One Little Font Bold"/>
                <a:cs typeface="One Little Font Bold"/>
                <a:sym typeface="One Little Font Bold"/>
              </a:rPr>
              <a:t>KHUSHI JAGNANI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12120" y="0"/>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grpSp>
        <p:nvGrpSpPr>
          <p:cNvPr id="5" name="Group 5"/>
          <p:cNvGrpSpPr/>
          <p:nvPr/>
        </p:nvGrpSpPr>
        <p:grpSpPr>
          <a:xfrm>
            <a:off x="3207932" y="2635939"/>
            <a:ext cx="11872135" cy="4100737"/>
            <a:chOff x="0" y="0"/>
            <a:chExt cx="3126818" cy="1080030"/>
          </a:xfrm>
        </p:grpSpPr>
        <p:sp>
          <p:nvSpPr>
            <p:cNvPr id="6" name="Freeform 6"/>
            <p:cNvSpPr/>
            <p:nvPr/>
          </p:nvSpPr>
          <p:spPr>
            <a:xfrm>
              <a:off x="0" y="0"/>
              <a:ext cx="3126817" cy="1080030"/>
            </a:xfrm>
            <a:custGeom>
              <a:avLst/>
              <a:gdLst/>
              <a:ahLst/>
              <a:cxnLst/>
              <a:rect l="l" t="t" r="r" b="b"/>
              <a:pathLst>
                <a:path w="3126817" h="1080030">
                  <a:moveTo>
                    <a:pt x="33258" y="0"/>
                  </a:moveTo>
                  <a:lnTo>
                    <a:pt x="3093560" y="0"/>
                  </a:lnTo>
                  <a:cubicBezTo>
                    <a:pt x="3111927" y="0"/>
                    <a:pt x="3126817" y="14890"/>
                    <a:pt x="3126817" y="33258"/>
                  </a:cubicBezTo>
                  <a:lnTo>
                    <a:pt x="3126817" y="1046772"/>
                  </a:lnTo>
                  <a:cubicBezTo>
                    <a:pt x="3126817" y="1055593"/>
                    <a:pt x="3123314" y="1064052"/>
                    <a:pt x="3117077" y="1070289"/>
                  </a:cubicBezTo>
                  <a:cubicBezTo>
                    <a:pt x="3110840" y="1076526"/>
                    <a:pt x="3102380" y="1080030"/>
                    <a:pt x="3093560" y="1080030"/>
                  </a:cubicBezTo>
                  <a:lnTo>
                    <a:pt x="33258" y="1080030"/>
                  </a:lnTo>
                  <a:cubicBezTo>
                    <a:pt x="14890" y="1080030"/>
                    <a:pt x="0" y="1065140"/>
                    <a:pt x="0" y="1046772"/>
                  </a:cubicBezTo>
                  <a:lnTo>
                    <a:pt x="0" y="33258"/>
                  </a:lnTo>
                  <a:cubicBezTo>
                    <a:pt x="0" y="14890"/>
                    <a:pt x="14890" y="0"/>
                    <a:pt x="33258" y="0"/>
                  </a:cubicBezTo>
                  <a:close/>
                </a:path>
              </a:pathLst>
            </a:custGeom>
            <a:solidFill>
              <a:srgbClr val="FFDD73"/>
            </a:solidFill>
          </p:spPr>
        </p:sp>
        <p:sp>
          <p:nvSpPr>
            <p:cNvPr id="7" name="TextBox 7"/>
            <p:cNvSpPr txBox="1"/>
            <p:nvPr/>
          </p:nvSpPr>
          <p:spPr>
            <a:xfrm>
              <a:off x="0" y="-38100"/>
              <a:ext cx="3126818" cy="1118130"/>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2599991" y="6736677"/>
            <a:ext cx="7257382" cy="6622361"/>
          </a:xfrm>
          <a:custGeom>
            <a:avLst/>
            <a:gdLst/>
            <a:ahLst/>
            <a:cxnLst/>
            <a:rect l="l" t="t" r="r" b="b"/>
            <a:pathLst>
              <a:path w="7257382" h="6622361">
                <a:moveTo>
                  <a:pt x="0" y="0"/>
                </a:moveTo>
                <a:lnTo>
                  <a:pt x="7257382" y="0"/>
                </a:lnTo>
                <a:lnTo>
                  <a:pt x="7257382" y="6622360"/>
                </a:lnTo>
                <a:lnTo>
                  <a:pt x="0" y="6622360"/>
                </a:lnTo>
                <a:lnTo>
                  <a:pt x="0" y="0"/>
                </a:lnTo>
                <a:close/>
              </a:path>
            </a:pathLst>
          </a:custGeom>
          <a:blipFill>
            <a:blip r:embed="rId3"/>
            <a:stretch>
              <a:fillRect/>
            </a:stretch>
          </a:blipFill>
        </p:spPr>
      </p:sp>
      <p:sp>
        <p:nvSpPr>
          <p:cNvPr id="9" name="Freeform 9"/>
          <p:cNvSpPr/>
          <p:nvPr/>
        </p:nvSpPr>
        <p:spPr>
          <a:xfrm>
            <a:off x="15575368" y="770113"/>
            <a:ext cx="4975537" cy="3731653"/>
          </a:xfrm>
          <a:custGeom>
            <a:avLst/>
            <a:gdLst/>
            <a:ahLst/>
            <a:cxnLst/>
            <a:rect l="l" t="t" r="r" b="b"/>
            <a:pathLst>
              <a:path w="4975537" h="3731653">
                <a:moveTo>
                  <a:pt x="0" y="0"/>
                </a:moveTo>
                <a:lnTo>
                  <a:pt x="4975536" y="0"/>
                </a:lnTo>
                <a:lnTo>
                  <a:pt x="4975536" y="3731652"/>
                </a:lnTo>
                <a:lnTo>
                  <a:pt x="0" y="3731652"/>
                </a:lnTo>
                <a:lnTo>
                  <a:pt x="0" y="0"/>
                </a:lnTo>
                <a:close/>
              </a:path>
            </a:pathLst>
          </a:custGeom>
          <a:blipFill>
            <a:blip r:embed="rId4"/>
            <a:stretch>
              <a:fillRect/>
            </a:stretch>
          </a:blipFill>
        </p:spPr>
      </p:sp>
      <p:sp>
        <p:nvSpPr>
          <p:cNvPr id="10" name="Freeform 10"/>
          <p:cNvSpPr/>
          <p:nvPr/>
        </p:nvSpPr>
        <p:spPr>
          <a:xfrm>
            <a:off x="14696129" y="7162998"/>
            <a:ext cx="5545104" cy="6248005"/>
          </a:xfrm>
          <a:custGeom>
            <a:avLst/>
            <a:gdLst/>
            <a:ahLst/>
            <a:cxnLst/>
            <a:rect l="l" t="t" r="r" b="b"/>
            <a:pathLst>
              <a:path w="5545104" h="6248005">
                <a:moveTo>
                  <a:pt x="0" y="0"/>
                </a:moveTo>
                <a:lnTo>
                  <a:pt x="5545105" y="0"/>
                </a:lnTo>
                <a:lnTo>
                  <a:pt x="5545105" y="6248004"/>
                </a:lnTo>
                <a:lnTo>
                  <a:pt x="0" y="6248004"/>
                </a:lnTo>
                <a:lnTo>
                  <a:pt x="0" y="0"/>
                </a:lnTo>
                <a:close/>
              </a:path>
            </a:pathLst>
          </a:custGeom>
          <a:blipFill>
            <a:blip r:embed="rId5"/>
            <a:stretch>
              <a:fillRect/>
            </a:stretch>
          </a:blipFill>
        </p:spPr>
      </p:sp>
      <p:sp>
        <p:nvSpPr>
          <p:cNvPr id="11" name="Freeform 11"/>
          <p:cNvSpPr/>
          <p:nvPr/>
        </p:nvSpPr>
        <p:spPr>
          <a:xfrm>
            <a:off x="-669542" y="-1448667"/>
            <a:ext cx="4630786" cy="3600436"/>
          </a:xfrm>
          <a:custGeom>
            <a:avLst/>
            <a:gdLst/>
            <a:ahLst/>
            <a:cxnLst/>
            <a:rect l="l" t="t" r="r" b="b"/>
            <a:pathLst>
              <a:path w="4630786" h="3600436">
                <a:moveTo>
                  <a:pt x="0" y="0"/>
                </a:moveTo>
                <a:lnTo>
                  <a:pt x="4630786" y="0"/>
                </a:lnTo>
                <a:lnTo>
                  <a:pt x="4630786" y="3600436"/>
                </a:lnTo>
                <a:lnTo>
                  <a:pt x="0" y="3600436"/>
                </a:lnTo>
                <a:lnTo>
                  <a:pt x="0" y="0"/>
                </a:lnTo>
                <a:close/>
              </a:path>
            </a:pathLst>
          </a:custGeom>
          <a:blipFill>
            <a:blip r:embed="rId6"/>
            <a:stretch>
              <a:fillRect/>
            </a:stretch>
          </a:blipFill>
        </p:spPr>
      </p:sp>
      <p:sp>
        <p:nvSpPr>
          <p:cNvPr id="12" name="Freeform 12"/>
          <p:cNvSpPr/>
          <p:nvPr/>
        </p:nvSpPr>
        <p:spPr>
          <a:xfrm>
            <a:off x="4900883" y="3671170"/>
            <a:ext cx="7885722" cy="3705859"/>
          </a:xfrm>
          <a:custGeom>
            <a:avLst/>
            <a:gdLst/>
            <a:ahLst/>
            <a:cxnLst/>
            <a:rect l="l" t="t" r="r" b="b"/>
            <a:pathLst>
              <a:path w="7885722" h="3705859">
                <a:moveTo>
                  <a:pt x="0" y="0"/>
                </a:moveTo>
                <a:lnTo>
                  <a:pt x="7885723" y="0"/>
                </a:lnTo>
                <a:lnTo>
                  <a:pt x="7885723" y="3705859"/>
                </a:lnTo>
                <a:lnTo>
                  <a:pt x="0" y="3705859"/>
                </a:lnTo>
                <a:lnTo>
                  <a:pt x="0" y="0"/>
                </a:lnTo>
                <a:close/>
              </a:path>
            </a:pathLst>
          </a:custGeom>
          <a:blipFill>
            <a:blip r:embed="rId7"/>
            <a:stretch>
              <a:fillRect/>
            </a:stretch>
          </a:blipFill>
        </p:spPr>
      </p:sp>
      <p:sp>
        <p:nvSpPr>
          <p:cNvPr id="13" name="TextBox 13"/>
          <p:cNvSpPr txBox="1"/>
          <p:nvPr/>
        </p:nvSpPr>
        <p:spPr>
          <a:xfrm>
            <a:off x="3226597" y="1362630"/>
            <a:ext cx="11853470" cy="2260869"/>
          </a:xfrm>
          <a:prstGeom prst="rect">
            <a:avLst/>
          </a:prstGeom>
        </p:spPr>
        <p:txBody>
          <a:bodyPr lIns="0" tIns="0" rIns="0" bIns="0" rtlCol="0" anchor="t">
            <a:spAutoFit/>
          </a:bodyPr>
          <a:lstStyle/>
          <a:p>
            <a:pPr algn="ctr">
              <a:lnSpc>
                <a:spcPts val="18200"/>
              </a:lnSpc>
            </a:pPr>
            <a:r>
              <a:rPr lang="en-US" sz="13000">
                <a:solidFill>
                  <a:srgbClr val="7B3C15"/>
                </a:solidFill>
                <a:latin typeface="Stella"/>
                <a:ea typeface="Stella"/>
                <a:cs typeface="Stella"/>
                <a:sym typeface="Stella"/>
              </a:rPr>
              <a:t>BESTSELLER</a:t>
            </a:r>
          </a:p>
        </p:txBody>
      </p:sp>
      <p:sp>
        <p:nvSpPr>
          <p:cNvPr id="14" name="TextBox 14"/>
          <p:cNvSpPr txBox="1"/>
          <p:nvPr/>
        </p:nvSpPr>
        <p:spPr>
          <a:xfrm>
            <a:off x="4116346" y="7243679"/>
            <a:ext cx="10073974" cy="2811766"/>
          </a:xfrm>
          <a:prstGeom prst="rect">
            <a:avLst/>
          </a:prstGeom>
        </p:spPr>
        <p:txBody>
          <a:bodyPr lIns="0" tIns="0" rIns="0" bIns="0" rtlCol="0" anchor="t">
            <a:spAutoFit/>
          </a:bodyPr>
          <a:lstStyle/>
          <a:p>
            <a:pPr algn="ctr">
              <a:lnSpc>
                <a:spcPts val="11186"/>
              </a:lnSpc>
            </a:pPr>
            <a:r>
              <a:rPr lang="en-US" sz="7990">
                <a:solidFill>
                  <a:srgbClr val="7B3C15"/>
                </a:solidFill>
                <a:latin typeface="Stella"/>
                <a:ea typeface="Stella"/>
                <a:cs typeface="Stella"/>
                <a:sym typeface="Stella"/>
              </a:rPr>
              <a:t>HELPS TO KNOW WHAT IS MOST DEMANDED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2" name="Freeform 2"/>
          <p:cNvSpPr/>
          <p:nvPr/>
        </p:nvSpPr>
        <p:spPr>
          <a:xfrm>
            <a:off x="152400" y="1771145"/>
            <a:ext cx="18288000" cy="8422109"/>
          </a:xfrm>
          <a:custGeom>
            <a:avLst/>
            <a:gdLst/>
            <a:ahLst/>
            <a:cxnLst/>
            <a:rect l="l" t="t" r="r" b="b"/>
            <a:pathLst>
              <a:path w="18288000" h="8422109">
                <a:moveTo>
                  <a:pt x="0" y="0"/>
                </a:moveTo>
                <a:lnTo>
                  <a:pt x="18288000" y="0"/>
                </a:lnTo>
                <a:lnTo>
                  <a:pt x="18288000" y="8422109"/>
                </a:lnTo>
                <a:lnTo>
                  <a:pt x="0" y="8422109"/>
                </a:lnTo>
                <a:lnTo>
                  <a:pt x="0" y="0"/>
                </a:lnTo>
                <a:close/>
              </a:path>
            </a:pathLst>
          </a:custGeom>
          <a:blipFill>
            <a:blip r:embed="rId2"/>
            <a:stretch>
              <a:fillRect l="-2050" r="-2050" b="-3134"/>
            </a:stretch>
          </a:blipFill>
        </p:spPr>
      </p:sp>
      <p:sp>
        <p:nvSpPr>
          <p:cNvPr id="3" name="TextBox 3"/>
          <p:cNvSpPr txBox="1"/>
          <p:nvPr/>
        </p:nvSpPr>
        <p:spPr>
          <a:xfrm>
            <a:off x="3163924" y="57655"/>
            <a:ext cx="11960152" cy="1713490"/>
          </a:xfrm>
          <a:prstGeom prst="rect">
            <a:avLst/>
          </a:prstGeom>
        </p:spPr>
        <p:txBody>
          <a:bodyPr lIns="0" tIns="0" rIns="0" bIns="0" rtlCol="0" anchor="t">
            <a:spAutoFit/>
          </a:bodyPr>
          <a:lstStyle/>
          <a:p>
            <a:pPr algn="ctr">
              <a:lnSpc>
                <a:spcPts val="13705"/>
              </a:lnSpc>
              <a:spcBef>
                <a:spcPct val="0"/>
              </a:spcBef>
            </a:pPr>
            <a:r>
              <a:rPr lang="en-US" sz="9789">
                <a:solidFill>
                  <a:srgbClr val="000000"/>
                </a:solidFill>
                <a:latin typeface="Stella"/>
                <a:ea typeface="Stella"/>
                <a:cs typeface="Stella"/>
                <a:sym typeface="Stella"/>
              </a:rPr>
              <a:t>DASHBOARD SNAPSHOT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12120" y="0"/>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grpSp>
        <p:nvGrpSpPr>
          <p:cNvPr id="5" name="Group 5"/>
          <p:cNvGrpSpPr/>
          <p:nvPr/>
        </p:nvGrpSpPr>
        <p:grpSpPr>
          <a:xfrm>
            <a:off x="2067515" y="2635939"/>
            <a:ext cx="14614087" cy="7138554"/>
            <a:chOff x="0" y="0"/>
            <a:chExt cx="3848978" cy="1880113"/>
          </a:xfrm>
        </p:grpSpPr>
        <p:sp>
          <p:nvSpPr>
            <p:cNvPr id="6" name="Freeform 6"/>
            <p:cNvSpPr/>
            <p:nvPr/>
          </p:nvSpPr>
          <p:spPr>
            <a:xfrm>
              <a:off x="0" y="0"/>
              <a:ext cx="3848978" cy="1880113"/>
            </a:xfrm>
            <a:custGeom>
              <a:avLst/>
              <a:gdLst/>
              <a:ahLst/>
              <a:cxnLst/>
              <a:rect l="l" t="t" r="r" b="b"/>
              <a:pathLst>
                <a:path w="3848978" h="1880113">
                  <a:moveTo>
                    <a:pt x="27018" y="0"/>
                  </a:moveTo>
                  <a:lnTo>
                    <a:pt x="3821960" y="0"/>
                  </a:lnTo>
                  <a:cubicBezTo>
                    <a:pt x="3836882" y="0"/>
                    <a:pt x="3848978" y="12096"/>
                    <a:pt x="3848978" y="27018"/>
                  </a:cubicBezTo>
                  <a:lnTo>
                    <a:pt x="3848978" y="1853096"/>
                  </a:lnTo>
                  <a:cubicBezTo>
                    <a:pt x="3848978" y="1868017"/>
                    <a:pt x="3836882" y="1880113"/>
                    <a:pt x="3821960" y="1880113"/>
                  </a:cubicBezTo>
                  <a:lnTo>
                    <a:pt x="27018" y="1880113"/>
                  </a:lnTo>
                  <a:cubicBezTo>
                    <a:pt x="12096" y="1880113"/>
                    <a:pt x="0" y="1868017"/>
                    <a:pt x="0" y="1853096"/>
                  </a:cubicBezTo>
                  <a:lnTo>
                    <a:pt x="0" y="27018"/>
                  </a:lnTo>
                  <a:cubicBezTo>
                    <a:pt x="0" y="12096"/>
                    <a:pt x="12096" y="0"/>
                    <a:pt x="27018" y="0"/>
                  </a:cubicBezTo>
                  <a:close/>
                </a:path>
              </a:pathLst>
            </a:custGeom>
            <a:solidFill>
              <a:srgbClr val="FFDD73"/>
            </a:solidFill>
          </p:spPr>
        </p:sp>
        <p:sp>
          <p:nvSpPr>
            <p:cNvPr id="7" name="TextBox 7"/>
            <p:cNvSpPr txBox="1"/>
            <p:nvPr/>
          </p:nvSpPr>
          <p:spPr>
            <a:xfrm>
              <a:off x="0" y="-38100"/>
              <a:ext cx="3848978" cy="1918213"/>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15575368" y="770113"/>
            <a:ext cx="4975537" cy="3731653"/>
          </a:xfrm>
          <a:custGeom>
            <a:avLst/>
            <a:gdLst/>
            <a:ahLst/>
            <a:cxnLst/>
            <a:rect l="l" t="t" r="r" b="b"/>
            <a:pathLst>
              <a:path w="4975537" h="3731653">
                <a:moveTo>
                  <a:pt x="0" y="0"/>
                </a:moveTo>
                <a:lnTo>
                  <a:pt x="4975536" y="0"/>
                </a:lnTo>
                <a:lnTo>
                  <a:pt x="4975536" y="3731652"/>
                </a:lnTo>
                <a:lnTo>
                  <a:pt x="0" y="3731652"/>
                </a:lnTo>
                <a:lnTo>
                  <a:pt x="0" y="0"/>
                </a:lnTo>
                <a:close/>
              </a:path>
            </a:pathLst>
          </a:custGeom>
          <a:blipFill>
            <a:blip r:embed="rId3"/>
            <a:stretch>
              <a:fillRect/>
            </a:stretch>
          </a:blipFill>
        </p:spPr>
      </p:sp>
      <p:sp>
        <p:nvSpPr>
          <p:cNvPr id="9" name="Freeform 9"/>
          <p:cNvSpPr/>
          <p:nvPr/>
        </p:nvSpPr>
        <p:spPr>
          <a:xfrm>
            <a:off x="16259939" y="6205216"/>
            <a:ext cx="5545104" cy="6248005"/>
          </a:xfrm>
          <a:custGeom>
            <a:avLst/>
            <a:gdLst/>
            <a:ahLst/>
            <a:cxnLst/>
            <a:rect l="l" t="t" r="r" b="b"/>
            <a:pathLst>
              <a:path w="5545104" h="6248005">
                <a:moveTo>
                  <a:pt x="0" y="0"/>
                </a:moveTo>
                <a:lnTo>
                  <a:pt x="5545104" y="0"/>
                </a:lnTo>
                <a:lnTo>
                  <a:pt x="5545104" y="6248005"/>
                </a:lnTo>
                <a:lnTo>
                  <a:pt x="0" y="6248005"/>
                </a:lnTo>
                <a:lnTo>
                  <a:pt x="0" y="0"/>
                </a:lnTo>
                <a:close/>
              </a:path>
            </a:pathLst>
          </a:custGeom>
          <a:blipFill>
            <a:blip r:embed="rId4"/>
            <a:stretch>
              <a:fillRect/>
            </a:stretch>
          </a:blipFill>
        </p:spPr>
      </p:sp>
      <p:sp>
        <p:nvSpPr>
          <p:cNvPr id="10" name="Freeform 10"/>
          <p:cNvSpPr/>
          <p:nvPr/>
        </p:nvSpPr>
        <p:spPr>
          <a:xfrm>
            <a:off x="-669542" y="-1448667"/>
            <a:ext cx="4630786" cy="3600436"/>
          </a:xfrm>
          <a:custGeom>
            <a:avLst/>
            <a:gdLst/>
            <a:ahLst/>
            <a:cxnLst/>
            <a:rect l="l" t="t" r="r" b="b"/>
            <a:pathLst>
              <a:path w="4630786" h="3600436">
                <a:moveTo>
                  <a:pt x="0" y="0"/>
                </a:moveTo>
                <a:lnTo>
                  <a:pt x="4630786" y="0"/>
                </a:lnTo>
                <a:lnTo>
                  <a:pt x="4630786" y="3600436"/>
                </a:lnTo>
                <a:lnTo>
                  <a:pt x="0" y="3600436"/>
                </a:lnTo>
                <a:lnTo>
                  <a:pt x="0" y="0"/>
                </a:lnTo>
                <a:close/>
              </a:path>
            </a:pathLst>
          </a:custGeom>
          <a:blipFill>
            <a:blip r:embed="rId5"/>
            <a:stretch>
              <a:fillRect/>
            </a:stretch>
          </a:blipFill>
        </p:spPr>
      </p:sp>
      <p:sp>
        <p:nvSpPr>
          <p:cNvPr id="11" name="TextBox 11"/>
          <p:cNvSpPr txBox="1"/>
          <p:nvPr/>
        </p:nvSpPr>
        <p:spPr>
          <a:xfrm>
            <a:off x="3447823" y="-109100"/>
            <a:ext cx="11853470" cy="2260869"/>
          </a:xfrm>
          <a:prstGeom prst="rect">
            <a:avLst/>
          </a:prstGeom>
        </p:spPr>
        <p:txBody>
          <a:bodyPr lIns="0" tIns="0" rIns="0" bIns="0" rtlCol="0" anchor="t">
            <a:spAutoFit/>
          </a:bodyPr>
          <a:lstStyle/>
          <a:p>
            <a:pPr algn="ctr">
              <a:lnSpc>
                <a:spcPts val="18200"/>
              </a:lnSpc>
            </a:pPr>
            <a:r>
              <a:rPr lang="en-US" sz="13000">
                <a:solidFill>
                  <a:srgbClr val="7B3C15"/>
                </a:solidFill>
                <a:latin typeface="Stella"/>
                <a:ea typeface="Stella"/>
                <a:cs typeface="Stella"/>
                <a:sym typeface="Stella"/>
              </a:rPr>
              <a:t>📊 CONCLUSIONS</a:t>
            </a:r>
          </a:p>
        </p:txBody>
      </p:sp>
      <p:sp>
        <p:nvSpPr>
          <p:cNvPr id="12" name="TextBox 12"/>
          <p:cNvSpPr txBox="1"/>
          <p:nvPr/>
        </p:nvSpPr>
        <p:spPr>
          <a:xfrm>
            <a:off x="3139151" y="2910715"/>
            <a:ext cx="12436217" cy="6512804"/>
          </a:xfrm>
          <a:prstGeom prst="rect">
            <a:avLst/>
          </a:prstGeom>
        </p:spPr>
        <p:txBody>
          <a:bodyPr lIns="0" tIns="0" rIns="0" bIns="0" rtlCol="0" anchor="t">
            <a:spAutoFit/>
          </a:bodyPr>
          <a:lstStyle/>
          <a:p>
            <a:pPr marL="667220" lvl="1" indent="-333610" algn="ctr">
              <a:lnSpc>
                <a:spcPts val="4326"/>
              </a:lnSpc>
              <a:buFont typeface="Arial"/>
              <a:buChar char="•"/>
            </a:pPr>
            <a:r>
              <a:rPr lang="en-US" sz="3090">
                <a:solidFill>
                  <a:srgbClr val="7B3C15"/>
                </a:solidFill>
                <a:latin typeface="Stella"/>
                <a:ea typeface="Stella"/>
                <a:cs typeface="Stella"/>
                <a:sym typeface="Stella"/>
              </a:rPr>
              <a:t>BURGERS, FRIES, AND BEVERAGES ARE THE TOP REVENUE-GENERATING PRODUCTS.</a:t>
            </a:r>
          </a:p>
          <a:p>
            <a:pPr marL="667220" lvl="1" indent="-333610" algn="ctr">
              <a:lnSpc>
                <a:spcPts val="4326"/>
              </a:lnSpc>
              <a:buFont typeface="Arial"/>
              <a:buChar char="•"/>
            </a:pPr>
            <a:r>
              <a:rPr lang="en-US" sz="3090">
                <a:solidFill>
                  <a:srgbClr val="7B3C15"/>
                </a:solidFill>
                <a:latin typeface="Stella"/>
                <a:ea typeface="Stella"/>
                <a:cs typeface="Stella"/>
                <a:sym typeface="Stella"/>
              </a:rPr>
              <a:t>IN-STORE PURCHASES CONTRIBUTE MORE TO TOTAL SALES COMPARED TO ONLINE ORDERS.</a:t>
            </a:r>
          </a:p>
          <a:p>
            <a:pPr marL="667220" lvl="1" indent="-333610" algn="ctr">
              <a:lnSpc>
                <a:spcPts val="4326"/>
              </a:lnSpc>
              <a:buFont typeface="Arial"/>
              <a:buChar char="•"/>
            </a:pPr>
            <a:r>
              <a:rPr lang="en-US" sz="3090">
                <a:solidFill>
                  <a:srgbClr val="7B3C15"/>
                </a:solidFill>
                <a:latin typeface="Stella"/>
                <a:ea typeface="Stella"/>
                <a:cs typeface="Stella"/>
                <a:sym typeface="Stella"/>
              </a:rPr>
              <a:t>CREDIT CARD IS THE MOST PREFERRED PAYMENT METHOD AMONG CUSTOMERS.</a:t>
            </a:r>
          </a:p>
          <a:p>
            <a:pPr marL="667220" lvl="1" indent="-333610" algn="ctr">
              <a:lnSpc>
                <a:spcPts val="4326"/>
              </a:lnSpc>
              <a:buFont typeface="Arial"/>
              <a:buChar char="•"/>
            </a:pPr>
            <a:r>
              <a:rPr lang="en-US" sz="3090">
                <a:solidFill>
                  <a:srgbClr val="7B3C15"/>
                </a:solidFill>
                <a:latin typeface="Stella"/>
                <a:ea typeface="Stella"/>
                <a:cs typeface="Stella"/>
                <a:sym typeface="Stella"/>
              </a:rPr>
              <a:t>CERTAIN CITIES OUTPERFORM OTHERS, INDICATING LOCATION-BASED SALES STRENGTHS.</a:t>
            </a:r>
          </a:p>
          <a:p>
            <a:pPr marL="667220" lvl="1" indent="-333610" algn="ctr">
              <a:lnSpc>
                <a:spcPts val="4326"/>
              </a:lnSpc>
              <a:buFont typeface="Arial"/>
              <a:buChar char="•"/>
            </a:pPr>
            <a:r>
              <a:rPr lang="en-US" sz="3090">
                <a:solidFill>
                  <a:srgbClr val="7B3C15"/>
                </a:solidFill>
                <a:latin typeface="Stella"/>
                <a:ea typeface="Stella"/>
                <a:cs typeface="Stella"/>
                <a:sym typeface="Stella"/>
              </a:rPr>
              <a:t>MANAGER PERFORMANCE VARIES, WITH SOME CONSISTENTLY ACHIEVING HIGHER REVENUES.</a:t>
            </a:r>
          </a:p>
          <a:p>
            <a:pPr marL="667220" lvl="1" indent="-333610" algn="ctr">
              <a:lnSpc>
                <a:spcPts val="4326"/>
              </a:lnSpc>
              <a:buFont typeface="Arial"/>
              <a:buChar char="•"/>
            </a:pPr>
            <a:r>
              <a:rPr lang="en-US" sz="3090">
                <a:solidFill>
                  <a:srgbClr val="7B3C15"/>
                </a:solidFill>
                <a:latin typeface="Stella"/>
                <a:ea typeface="Stella"/>
                <a:cs typeface="Stella"/>
                <a:sym typeface="Stella"/>
              </a:rPr>
              <a:t>DAILY TRENDS REVEAL SPECIFIC DAYS WITH PEAK SALES, USEFUL FOR PLANNING PROMOTIONS.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14033998" y="6447765"/>
            <a:ext cx="6450604" cy="4426727"/>
          </a:xfrm>
          <a:custGeom>
            <a:avLst/>
            <a:gdLst/>
            <a:ahLst/>
            <a:cxnLst/>
            <a:rect l="l" t="t" r="r" b="b"/>
            <a:pathLst>
              <a:path w="6450604" h="4426727">
                <a:moveTo>
                  <a:pt x="0" y="0"/>
                </a:moveTo>
                <a:lnTo>
                  <a:pt x="6450604" y="0"/>
                </a:lnTo>
                <a:lnTo>
                  <a:pt x="6450604" y="4426727"/>
                </a:lnTo>
                <a:lnTo>
                  <a:pt x="0" y="4426727"/>
                </a:lnTo>
                <a:lnTo>
                  <a:pt x="0" y="0"/>
                </a:lnTo>
                <a:close/>
              </a:path>
            </a:pathLst>
          </a:custGeom>
          <a:blipFill>
            <a:blip r:embed="rId2"/>
            <a:stretch>
              <a:fillRect/>
            </a:stretch>
          </a:blipFill>
        </p:spPr>
      </p:sp>
      <p:sp>
        <p:nvSpPr>
          <p:cNvPr id="3" name="Freeform 3"/>
          <p:cNvSpPr/>
          <p:nvPr/>
        </p:nvSpPr>
        <p:spPr>
          <a:xfrm>
            <a:off x="-2304273" y="-1662404"/>
            <a:ext cx="5927631" cy="5927631"/>
          </a:xfrm>
          <a:custGeom>
            <a:avLst/>
            <a:gdLst/>
            <a:ahLst/>
            <a:cxnLst/>
            <a:rect l="l" t="t" r="r" b="b"/>
            <a:pathLst>
              <a:path w="5927631" h="5927631">
                <a:moveTo>
                  <a:pt x="0" y="0"/>
                </a:moveTo>
                <a:lnTo>
                  <a:pt x="5927631" y="0"/>
                </a:lnTo>
                <a:lnTo>
                  <a:pt x="5927631" y="5927631"/>
                </a:lnTo>
                <a:lnTo>
                  <a:pt x="0" y="5927631"/>
                </a:lnTo>
                <a:lnTo>
                  <a:pt x="0" y="0"/>
                </a:lnTo>
                <a:close/>
              </a:path>
            </a:pathLst>
          </a:custGeom>
          <a:blipFill>
            <a:blip r:embed="rId3"/>
            <a:stretch>
              <a:fillRect/>
            </a:stretch>
          </a:blipFill>
        </p:spPr>
      </p:sp>
      <p:sp>
        <p:nvSpPr>
          <p:cNvPr id="4" name="Freeform 4"/>
          <p:cNvSpPr/>
          <p:nvPr/>
        </p:nvSpPr>
        <p:spPr>
          <a:xfrm>
            <a:off x="-2304273" y="6447765"/>
            <a:ext cx="7315200" cy="3298490"/>
          </a:xfrm>
          <a:custGeom>
            <a:avLst/>
            <a:gdLst/>
            <a:ahLst/>
            <a:cxnLst/>
            <a:rect l="l" t="t" r="r" b="b"/>
            <a:pathLst>
              <a:path w="7315200" h="3298490">
                <a:moveTo>
                  <a:pt x="0" y="0"/>
                </a:moveTo>
                <a:lnTo>
                  <a:pt x="7315200" y="0"/>
                </a:lnTo>
                <a:lnTo>
                  <a:pt x="7315200" y="3298490"/>
                </a:lnTo>
                <a:lnTo>
                  <a:pt x="0" y="3298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630400" y="966737"/>
            <a:ext cx="7315200" cy="3298490"/>
          </a:xfrm>
          <a:custGeom>
            <a:avLst/>
            <a:gdLst/>
            <a:ahLst/>
            <a:cxnLst/>
            <a:rect l="l" t="t" r="r" b="b"/>
            <a:pathLst>
              <a:path w="7315200" h="3298490">
                <a:moveTo>
                  <a:pt x="0" y="0"/>
                </a:moveTo>
                <a:lnTo>
                  <a:pt x="7315200" y="0"/>
                </a:lnTo>
                <a:lnTo>
                  <a:pt x="7315200" y="3298490"/>
                </a:lnTo>
                <a:lnTo>
                  <a:pt x="0" y="3298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792475" y="90759"/>
            <a:ext cx="15466825" cy="3785841"/>
          </a:xfrm>
          <a:prstGeom prst="rect">
            <a:avLst/>
          </a:prstGeom>
        </p:spPr>
        <p:txBody>
          <a:bodyPr lIns="0" tIns="0" rIns="0" bIns="0" rtlCol="0" anchor="t">
            <a:spAutoFit/>
          </a:bodyPr>
          <a:lstStyle/>
          <a:p>
            <a:pPr algn="ctr">
              <a:lnSpc>
                <a:spcPts val="16521"/>
              </a:lnSpc>
            </a:pPr>
            <a:r>
              <a:rPr lang="en-US" sz="11800">
                <a:solidFill>
                  <a:srgbClr val="7B3C15"/>
                </a:solidFill>
                <a:latin typeface="Stella"/>
                <a:ea typeface="Stella"/>
                <a:cs typeface="Stella"/>
                <a:sym typeface="Stella"/>
              </a:rPr>
              <a:t>SUGGESTIONS TO GROW</a:t>
            </a:r>
          </a:p>
          <a:p>
            <a:pPr algn="ctr">
              <a:lnSpc>
                <a:spcPts val="13441"/>
              </a:lnSpc>
            </a:pPr>
            <a:endParaRPr lang="en-US" sz="11800">
              <a:solidFill>
                <a:srgbClr val="7B3C15"/>
              </a:solidFill>
              <a:latin typeface="Stella"/>
              <a:ea typeface="Stella"/>
              <a:cs typeface="Stella"/>
              <a:sym typeface="Stella"/>
            </a:endParaRPr>
          </a:p>
        </p:txBody>
      </p:sp>
      <p:sp>
        <p:nvSpPr>
          <p:cNvPr id="7" name="TextBox 7"/>
          <p:cNvSpPr txBox="1"/>
          <p:nvPr/>
        </p:nvSpPr>
        <p:spPr>
          <a:xfrm>
            <a:off x="2443487" y="2831495"/>
            <a:ext cx="13990961" cy="7279109"/>
          </a:xfrm>
          <a:prstGeom prst="rect">
            <a:avLst/>
          </a:prstGeom>
        </p:spPr>
        <p:txBody>
          <a:bodyPr lIns="0" tIns="0" rIns="0" bIns="0" rtlCol="0" anchor="t">
            <a:spAutoFit/>
          </a:bodyPr>
          <a:lstStyle/>
          <a:p>
            <a:pPr marL="753578" lvl="1" indent="-376789" algn="ctr">
              <a:lnSpc>
                <a:spcPts val="4886"/>
              </a:lnSpc>
              <a:buFont typeface="Arial"/>
              <a:buChar char="•"/>
            </a:pPr>
            <a:r>
              <a:rPr lang="en-US" sz="3490" spc="300" dirty="0">
                <a:solidFill>
                  <a:srgbClr val="7B3C15"/>
                </a:solidFill>
                <a:latin typeface="Stella"/>
                <a:ea typeface="Stella"/>
                <a:cs typeface="Stella"/>
                <a:sym typeface="Stella"/>
              </a:rPr>
              <a:t>INTRODUCE COMBO MEAL OFFERS (E.G., BURGERS + FRIES) TO INCREASE AVERAGE ORDER VALUE.</a:t>
            </a:r>
          </a:p>
          <a:p>
            <a:pPr marL="753578" lvl="1" indent="-376789" algn="ctr">
              <a:lnSpc>
                <a:spcPts val="4886"/>
              </a:lnSpc>
              <a:buFont typeface="Arial"/>
              <a:buChar char="•"/>
            </a:pPr>
            <a:r>
              <a:rPr lang="en-US" sz="4000" spc="300" dirty="0">
                <a:solidFill>
                  <a:srgbClr val="7B3C15"/>
                </a:solidFill>
                <a:latin typeface="Stella"/>
                <a:ea typeface="Stella"/>
                <a:cs typeface="Stella"/>
                <a:sym typeface="Stella"/>
              </a:rPr>
              <a:t>Boost online marketing and offers to improve digital sales.</a:t>
            </a:r>
          </a:p>
          <a:p>
            <a:pPr marL="753578" lvl="1" indent="-376789" algn="ctr">
              <a:lnSpc>
                <a:spcPts val="4886"/>
              </a:lnSpc>
              <a:buFont typeface="Arial"/>
              <a:buChar char="•"/>
            </a:pPr>
            <a:r>
              <a:rPr lang="en-US" sz="4000" spc="300" dirty="0">
                <a:solidFill>
                  <a:srgbClr val="7B3C15"/>
                </a:solidFill>
                <a:latin typeface="Stella"/>
                <a:ea typeface="Stella"/>
                <a:cs typeface="Stella"/>
                <a:sym typeface="Stella"/>
              </a:rPr>
              <a:t>Focus on training low-performing managers to match top performers.</a:t>
            </a:r>
          </a:p>
          <a:p>
            <a:pPr marL="753578" lvl="1" indent="-376789" algn="ctr">
              <a:lnSpc>
                <a:spcPts val="4886"/>
              </a:lnSpc>
              <a:buFont typeface="Arial"/>
              <a:buChar char="•"/>
            </a:pPr>
            <a:r>
              <a:rPr lang="en-US" sz="4000" spc="300" dirty="0">
                <a:solidFill>
                  <a:srgbClr val="7B3C15"/>
                </a:solidFill>
                <a:latin typeface="Stella"/>
                <a:ea typeface="Stella"/>
                <a:cs typeface="Stella"/>
                <a:sym typeface="Stella"/>
              </a:rPr>
              <a:t>Expand business in high-performing cities and improve visibility in weaker ones.</a:t>
            </a:r>
          </a:p>
          <a:p>
            <a:pPr marL="753578" lvl="1" indent="-376789" algn="ctr">
              <a:lnSpc>
                <a:spcPts val="4886"/>
              </a:lnSpc>
              <a:buFont typeface="Arial"/>
              <a:buChar char="•"/>
            </a:pPr>
            <a:r>
              <a:rPr lang="en-US" sz="4000" spc="300" dirty="0">
                <a:solidFill>
                  <a:srgbClr val="7B3C15"/>
                </a:solidFill>
                <a:latin typeface="Stella"/>
                <a:ea typeface="Stella"/>
                <a:cs typeface="Stella"/>
                <a:sym typeface="Stella"/>
              </a:rPr>
              <a:t>Offer loyalty points or digital wallet discounts to encourage repeat purchases.</a:t>
            </a:r>
          </a:p>
          <a:p>
            <a:pPr marL="753578" lvl="1" indent="-376789" algn="ctr">
              <a:lnSpc>
                <a:spcPts val="4886"/>
              </a:lnSpc>
              <a:buFont typeface="Arial"/>
              <a:buChar char="•"/>
            </a:pPr>
            <a:r>
              <a:rPr lang="en-US" sz="4000" spc="300" dirty="0">
                <a:solidFill>
                  <a:srgbClr val="7B3C15"/>
                </a:solidFill>
                <a:latin typeface="Stella"/>
                <a:ea typeface="Stella"/>
                <a:cs typeface="Stella"/>
                <a:sym typeface="Stella"/>
              </a:rPr>
              <a:t>Utilize daily trend insights to launch weekday deals and attract more customers.</a:t>
            </a:r>
          </a:p>
          <a:p>
            <a:pPr algn="ctr">
              <a:lnSpc>
                <a:spcPts val="9366"/>
              </a:lnSpc>
            </a:pPr>
            <a:endParaRPr lang="en-US" sz="3490" dirty="0">
              <a:solidFill>
                <a:srgbClr val="7B3C15"/>
              </a:solidFill>
              <a:latin typeface="Stella"/>
              <a:ea typeface="Stella"/>
              <a:cs typeface="Stella"/>
              <a:sym typeface="Stell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13744058" y="6315901"/>
            <a:ext cx="5008042" cy="4851540"/>
          </a:xfrm>
          <a:custGeom>
            <a:avLst/>
            <a:gdLst/>
            <a:ahLst/>
            <a:cxnLst/>
            <a:rect l="l" t="t" r="r" b="b"/>
            <a:pathLst>
              <a:path w="5008042" h="4851540">
                <a:moveTo>
                  <a:pt x="0" y="0"/>
                </a:moveTo>
                <a:lnTo>
                  <a:pt x="5008042" y="0"/>
                </a:lnTo>
                <a:lnTo>
                  <a:pt x="5008042" y="4851541"/>
                </a:lnTo>
                <a:lnTo>
                  <a:pt x="0" y="4851541"/>
                </a:lnTo>
                <a:lnTo>
                  <a:pt x="0" y="0"/>
                </a:lnTo>
                <a:close/>
              </a:path>
            </a:pathLst>
          </a:custGeom>
          <a:blipFill>
            <a:blip r:embed="rId2"/>
            <a:stretch>
              <a:fillRect/>
            </a:stretch>
          </a:blipFill>
        </p:spPr>
      </p:sp>
      <p:sp>
        <p:nvSpPr>
          <p:cNvPr id="3" name="Freeform 3"/>
          <p:cNvSpPr/>
          <p:nvPr/>
        </p:nvSpPr>
        <p:spPr>
          <a:xfrm>
            <a:off x="-1139487" y="5517154"/>
            <a:ext cx="5939529" cy="5969376"/>
          </a:xfrm>
          <a:custGeom>
            <a:avLst/>
            <a:gdLst/>
            <a:ahLst/>
            <a:cxnLst/>
            <a:rect l="l" t="t" r="r" b="b"/>
            <a:pathLst>
              <a:path w="5939529" h="5969376">
                <a:moveTo>
                  <a:pt x="0" y="0"/>
                </a:moveTo>
                <a:lnTo>
                  <a:pt x="5939528" y="0"/>
                </a:lnTo>
                <a:lnTo>
                  <a:pt x="5939528" y="5969376"/>
                </a:lnTo>
                <a:lnTo>
                  <a:pt x="0" y="5969376"/>
                </a:lnTo>
                <a:lnTo>
                  <a:pt x="0" y="0"/>
                </a:lnTo>
                <a:close/>
              </a:path>
            </a:pathLst>
          </a:custGeom>
          <a:blipFill>
            <a:blip r:embed="rId3"/>
            <a:stretch>
              <a:fillRect/>
            </a:stretch>
          </a:blipFill>
        </p:spPr>
      </p:sp>
      <p:sp>
        <p:nvSpPr>
          <p:cNvPr id="4" name="Freeform 4"/>
          <p:cNvSpPr/>
          <p:nvPr/>
        </p:nvSpPr>
        <p:spPr>
          <a:xfrm>
            <a:off x="15854293" y="782806"/>
            <a:ext cx="4179523" cy="5249009"/>
          </a:xfrm>
          <a:custGeom>
            <a:avLst/>
            <a:gdLst/>
            <a:ahLst/>
            <a:cxnLst/>
            <a:rect l="l" t="t" r="r" b="b"/>
            <a:pathLst>
              <a:path w="4179523" h="5249009">
                <a:moveTo>
                  <a:pt x="0" y="0"/>
                </a:moveTo>
                <a:lnTo>
                  <a:pt x="4179523" y="0"/>
                </a:lnTo>
                <a:lnTo>
                  <a:pt x="4179523" y="5249009"/>
                </a:lnTo>
                <a:lnTo>
                  <a:pt x="0" y="5249009"/>
                </a:lnTo>
                <a:lnTo>
                  <a:pt x="0" y="0"/>
                </a:lnTo>
                <a:close/>
              </a:path>
            </a:pathLst>
          </a:custGeom>
          <a:blipFill>
            <a:blip r:embed="rId4"/>
            <a:stretch>
              <a:fillRect/>
            </a:stretch>
          </a:blipFill>
        </p:spPr>
      </p:sp>
      <p:sp>
        <p:nvSpPr>
          <p:cNvPr id="5" name="TextBox 5"/>
          <p:cNvSpPr txBox="1"/>
          <p:nvPr/>
        </p:nvSpPr>
        <p:spPr>
          <a:xfrm>
            <a:off x="3755543" y="3206111"/>
            <a:ext cx="12399237" cy="1937389"/>
          </a:xfrm>
          <a:prstGeom prst="rect">
            <a:avLst/>
          </a:prstGeom>
        </p:spPr>
        <p:txBody>
          <a:bodyPr lIns="0" tIns="0" rIns="0" bIns="0" rtlCol="0" anchor="t">
            <a:spAutoFit/>
          </a:bodyPr>
          <a:lstStyle/>
          <a:p>
            <a:pPr algn="ctr">
              <a:lnSpc>
                <a:spcPts val="14820"/>
              </a:lnSpc>
            </a:pPr>
            <a:r>
              <a:rPr lang="en-US" sz="13000">
                <a:solidFill>
                  <a:srgbClr val="7B3C15"/>
                </a:solidFill>
                <a:latin typeface="Stella"/>
                <a:ea typeface="Stella"/>
                <a:cs typeface="Stella"/>
                <a:sym typeface="Stella"/>
              </a:rPr>
              <a:t>THANK YOU</a:t>
            </a:r>
          </a:p>
        </p:txBody>
      </p:sp>
      <p:sp>
        <p:nvSpPr>
          <p:cNvPr id="6" name="Freeform 6"/>
          <p:cNvSpPr/>
          <p:nvPr/>
        </p:nvSpPr>
        <p:spPr>
          <a:xfrm>
            <a:off x="373076" y="-713984"/>
            <a:ext cx="4426965" cy="3804995"/>
          </a:xfrm>
          <a:custGeom>
            <a:avLst/>
            <a:gdLst/>
            <a:ahLst/>
            <a:cxnLst/>
            <a:rect l="l" t="t" r="r" b="b"/>
            <a:pathLst>
              <a:path w="4426965" h="3804995">
                <a:moveTo>
                  <a:pt x="0" y="0"/>
                </a:moveTo>
                <a:lnTo>
                  <a:pt x="4426965" y="0"/>
                </a:lnTo>
                <a:lnTo>
                  <a:pt x="4426965" y="3804995"/>
                </a:lnTo>
                <a:lnTo>
                  <a:pt x="0" y="3804995"/>
                </a:lnTo>
                <a:lnTo>
                  <a:pt x="0" y="0"/>
                </a:lnTo>
                <a:close/>
              </a:path>
            </a:pathLst>
          </a:custGeom>
          <a:blipFill>
            <a:blip r:embed="rId5"/>
            <a:stretch>
              <a:fillRect/>
            </a:stretch>
          </a:blipFill>
        </p:spPr>
      </p:sp>
      <p:sp>
        <p:nvSpPr>
          <p:cNvPr id="7" name="TextBox 7"/>
          <p:cNvSpPr txBox="1"/>
          <p:nvPr/>
        </p:nvSpPr>
        <p:spPr>
          <a:xfrm>
            <a:off x="6528255" y="6239701"/>
            <a:ext cx="6853813" cy="1375332"/>
          </a:xfrm>
          <a:prstGeom prst="rect">
            <a:avLst/>
          </a:prstGeom>
        </p:spPr>
        <p:txBody>
          <a:bodyPr lIns="0" tIns="0" rIns="0" bIns="0" rtlCol="0" anchor="t">
            <a:spAutoFit/>
          </a:bodyPr>
          <a:lstStyle/>
          <a:p>
            <a:pPr algn="ctr">
              <a:lnSpc>
                <a:spcPts val="6059"/>
              </a:lnSpc>
            </a:pPr>
            <a:r>
              <a:rPr lang="en-US" sz="4328" b="1">
                <a:solidFill>
                  <a:srgbClr val="7B3C15"/>
                </a:solidFill>
                <a:latin typeface="One Little Font Bold"/>
                <a:ea typeface="One Little Font Bold"/>
                <a:cs typeface="One Little Font Bold"/>
                <a:sym typeface="One Little Font Bold"/>
              </a:rPr>
              <a:t>KHUSHI JAGNANI </a:t>
            </a:r>
          </a:p>
          <a:p>
            <a:pPr algn="ctr">
              <a:lnSpc>
                <a:spcPts val="5079"/>
              </a:lnSpc>
            </a:pPr>
            <a:r>
              <a:rPr lang="en-US" sz="3628" b="1">
                <a:solidFill>
                  <a:srgbClr val="7B3C15"/>
                </a:solidFill>
                <a:latin typeface="One Little Font Bold"/>
                <a:ea typeface="One Little Font Bold"/>
                <a:cs typeface="One Little Font Bold"/>
                <a:sym typeface="One Little Font Bold"/>
              </a:rPr>
              <a:t>KHUSHIJAGNANI2000@GMAIL.COM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12120" y="-31585"/>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sp>
        <p:nvSpPr>
          <p:cNvPr id="5" name="Freeform 5"/>
          <p:cNvSpPr/>
          <p:nvPr/>
        </p:nvSpPr>
        <p:spPr>
          <a:xfrm>
            <a:off x="-1722764" y="-1674695"/>
            <a:ext cx="4709408" cy="4579899"/>
          </a:xfrm>
          <a:custGeom>
            <a:avLst/>
            <a:gdLst/>
            <a:ahLst/>
            <a:cxnLst/>
            <a:rect l="l" t="t" r="r" b="b"/>
            <a:pathLst>
              <a:path w="4709408" h="4579899">
                <a:moveTo>
                  <a:pt x="0" y="0"/>
                </a:moveTo>
                <a:lnTo>
                  <a:pt x="4709408" y="0"/>
                </a:lnTo>
                <a:lnTo>
                  <a:pt x="4709408" y="4579899"/>
                </a:lnTo>
                <a:lnTo>
                  <a:pt x="0" y="4579899"/>
                </a:lnTo>
                <a:lnTo>
                  <a:pt x="0" y="0"/>
                </a:lnTo>
                <a:close/>
              </a:path>
            </a:pathLst>
          </a:custGeom>
          <a:blipFill>
            <a:blip r:embed="rId3"/>
            <a:stretch>
              <a:fillRect/>
            </a:stretch>
          </a:blipFill>
        </p:spPr>
      </p:sp>
      <p:sp>
        <p:nvSpPr>
          <p:cNvPr id="6" name="Freeform 6"/>
          <p:cNvSpPr/>
          <p:nvPr/>
        </p:nvSpPr>
        <p:spPr>
          <a:xfrm flipH="1">
            <a:off x="15897997" y="1737142"/>
            <a:ext cx="4780005" cy="4523080"/>
          </a:xfrm>
          <a:custGeom>
            <a:avLst/>
            <a:gdLst/>
            <a:ahLst/>
            <a:cxnLst/>
            <a:rect l="l" t="t" r="r" b="b"/>
            <a:pathLst>
              <a:path w="4780005" h="4523080">
                <a:moveTo>
                  <a:pt x="4780006" y="0"/>
                </a:moveTo>
                <a:lnTo>
                  <a:pt x="0" y="0"/>
                </a:lnTo>
                <a:lnTo>
                  <a:pt x="0" y="4523080"/>
                </a:lnTo>
                <a:lnTo>
                  <a:pt x="4780006" y="4523080"/>
                </a:lnTo>
                <a:lnTo>
                  <a:pt x="4780006" y="0"/>
                </a:lnTo>
                <a:close/>
              </a:path>
            </a:pathLst>
          </a:custGeom>
          <a:blipFill>
            <a:blip r:embed="rId4"/>
            <a:stretch>
              <a:fillRect/>
            </a:stretch>
          </a:blipFill>
        </p:spPr>
      </p:sp>
      <p:sp>
        <p:nvSpPr>
          <p:cNvPr id="7" name="Freeform 7"/>
          <p:cNvSpPr/>
          <p:nvPr/>
        </p:nvSpPr>
        <p:spPr>
          <a:xfrm>
            <a:off x="-1722764" y="6745173"/>
            <a:ext cx="3591050" cy="4509953"/>
          </a:xfrm>
          <a:custGeom>
            <a:avLst/>
            <a:gdLst/>
            <a:ahLst/>
            <a:cxnLst/>
            <a:rect l="l" t="t" r="r" b="b"/>
            <a:pathLst>
              <a:path w="3591050" h="4509953">
                <a:moveTo>
                  <a:pt x="0" y="0"/>
                </a:moveTo>
                <a:lnTo>
                  <a:pt x="3591050" y="0"/>
                </a:lnTo>
                <a:lnTo>
                  <a:pt x="3591050" y="4509953"/>
                </a:lnTo>
                <a:lnTo>
                  <a:pt x="0" y="4509953"/>
                </a:lnTo>
                <a:lnTo>
                  <a:pt x="0" y="0"/>
                </a:lnTo>
                <a:close/>
              </a:path>
            </a:pathLst>
          </a:custGeom>
          <a:blipFill>
            <a:blip r:embed="rId5"/>
            <a:stretch>
              <a:fillRect/>
            </a:stretch>
          </a:blipFill>
        </p:spPr>
      </p:sp>
      <p:sp>
        <p:nvSpPr>
          <p:cNvPr id="8" name="TextBox 8"/>
          <p:cNvSpPr txBox="1"/>
          <p:nvPr/>
        </p:nvSpPr>
        <p:spPr>
          <a:xfrm>
            <a:off x="3217265" y="1229867"/>
            <a:ext cx="13733890" cy="2128500"/>
          </a:xfrm>
          <a:prstGeom prst="rect">
            <a:avLst/>
          </a:prstGeom>
        </p:spPr>
        <p:txBody>
          <a:bodyPr lIns="0" tIns="0" rIns="0" bIns="0" rtlCol="0" anchor="t">
            <a:spAutoFit/>
          </a:bodyPr>
          <a:lstStyle/>
          <a:p>
            <a:pPr algn="ctr">
              <a:lnSpc>
                <a:spcPts val="17081"/>
              </a:lnSpc>
            </a:pPr>
            <a:r>
              <a:rPr lang="en-US" sz="12200">
                <a:solidFill>
                  <a:srgbClr val="7B3C15"/>
                </a:solidFill>
                <a:latin typeface="Stella"/>
                <a:ea typeface="Stella"/>
                <a:cs typeface="Stella"/>
                <a:sym typeface="Stella"/>
              </a:rPr>
              <a:t>PROBLEM STATEMENT</a:t>
            </a:r>
          </a:p>
        </p:txBody>
      </p:sp>
      <p:sp>
        <p:nvSpPr>
          <p:cNvPr id="9" name="TextBox 9"/>
          <p:cNvSpPr txBox="1"/>
          <p:nvPr/>
        </p:nvSpPr>
        <p:spPr>
          <a:xfrm>
            <a:off x="3689639" y="3691661"/>
            <a:ext cx="12208358" cy="5954624"/>
          </a:xfrm>
          <a:prstGeom prst="rect">
            <a:avLst/>
          </a:prstGeom>
        </p:spPr>
        <p:txBody>
          <a:bodyPr lIns="0" tIns="0" rIns="0" bIns="0" rtlCol="0" anchor="t">
            <a:spAutoFit/>
          </a:bodyPr>
          <a:lstStyle/>
          <a:p>
            <a:pPr algn="ctr">
              <a:lnSpc>
                <a:spcPts val="5271"/>
              </a:lnSpc>
            </a:pPr>
            <a:r>
              <a:rPr lang="en-US" sz="2995" b="1" spc="727">
                <a:solidFill>
                  <a:srgbClr val="7B3C15"/>
                </a:solidFill>
                <a:latin typeface="One Little Font Bold"/>
                <a:ea typeface="One Little Font Bold"/>
                <a:cs typeface="One Little Font Bold"/>
                <a:sym typeface="One Little Font Bold"/>
              </a:rPr>
              <a:t>THE RESTAURANT COMPANY IS STRUGGLING TO UNDERSTAND ITS SALES PERFORMANCE ACROSS DIFFERENT CITIES, PRODUCTS, AND MANAGERS. ALTHOUGH DETAILED SALES DATA IS AVAILABLE, THE COMPANY LACKS INSIGHTS INTO REVENUE PATTERNS AND TOP-PERFORMING AREAS. THIS ANALYSIS AIMS TO IDENTIFY KEY SALES TRENDS AND FACTORS AFFECTING OVERALL PROFITABILITY.</a:t>
            </a:r>
          </a:p>
          <a:p>
            <a:pPr algn="ctr">
              <a:lnSpc>
                <a:spcPts val="4893"/>
              </a:lnSpc>
            </a:pPr>
            <a:endParaRPr lang="en-US" sz="2995" b="1" spc="727">
              <a:solidFill>
                <a:srgbClr val="7B3C15"/>
              </a:solidFill>
              <a:latin typeface="One Little Font Bold"/>
              <a:ea typeface="One Little Font Bold"/>
              <a:cs typeface="One Little Font Bold"/>
              <a:sym typeface="One Little Fon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TextBox 2"/>
          <p:cNvSpPr txBox="1"/>
          <p:nvPr/>
        </p:nvSpPr>
        <p:spPr>
          <a:xfrm>
            <a:off x="-320897" y="97368"/>
            <a:ext cx="18608897" cy="3136224"/>
          </a:xfrm>
          <a:prstGeom prst="rect">
            <a:avLst/>
          </a:prstGeom>
        </p:spPr>
        <p:txBody>
          <a:bodyPr lIns="0" tIns="0" rIns="0" bIns="0" rtlCol="0" anchor="t">
            <a:spAutoFit/>
          </a:bodyPr>
          <a:lstStyle/>
          <a:p>
            <a:pPr algn="ctr">
              <a:lnSpc>
                <a:spcPts val="13861"/>
              </a:lnSpc>
            </a:pPr>
            <a:r>
              <a:rPr lang="en-US" sz="9901" i="1">
                <a:solidFill>
                  <a:srgbClr val="7B3C15"/>
                </a:solidFill>
                <a:latin typeface="Stella"/>
                <a:ea typeface="Stella"/>
                <a:cs typeface="Stella"/>
                <a:sym typeface="Stella"/>
              </a:rPr>
              <a:t>DATA CLEANING AND UNDERSTANDING</a:t>
            </a:r>
          </a:p>
          <a:p>
            <a:pPr algn="ctr">
              <a:lnSpc>
                <a:spcPts val="11062"/>
              </a:lnSpc>
            </a:pPr>
            <a:endParaRPr lang="en-US" sz="9901" i="1">
              <a:solidFill>
                <a:srgbClr val="7B3C15"/>
              </a:solidFill>
              <a:latin typeface="Stella"/>
              <a:ea typeface="Stella"/>
              <a:cs typeface="Stella"/>
              <a:sym typeface="Stella"/>
            </a:endParaRPr>
          </a:p>
        </p:txBody>
      </p:sp>
      <p:sp>
        <p:nvSpPr>
          <p:cNvPr id="3" name="TextBox 3"/>
          <p:cNvSpPr txBox="1"/>
          <p:nvPr/>
        </p:nvSpPr>
        <p:spPr>
          <a:xfrm>
            <a:off x="0" y="3033568"/>
            <a:ext cx="12480618" cy="5755914"/>
          </a:xfrm>
          <a:prstGeom prst="rect">
            <a:avLst/>
          </a:prstGeom>
        </p:spPr>
        <p:txBody>
          <a:bodyPr lIns="0" tIns="0" rIns="0" bIns="0" rtlCol="0" anchor="t">
            <a:spAutoFit/>
          </a:bodyPr>
          <a:lstStyle/>
          <a:p>
            <a:pPr marL="832442" lvl="1" indent="-416221" algn="ctr">
              <a:lnSpc>
                <a:spcPts val="6554"/>
              </a:lnSpc>
              <a:buFont typeface="Arial"/>
              <a:buChar char="•"/>
            </a:pPr>
            <a:r>
              <a:rPr lang="en-US" sz="3855">
                <a:solidFill>
                  <a:srgbClr val="7B3C15"/>
                </a:solidFill>
                <a:latin typeface="Stella"/>
                <a:ea typeface="Stella"/>
                <a:cs typeface="Stella"/>
                <a:sym typeface="Stella"/>
              </a:rPr>
              <a:t>REMOVED UNWANTED SPACES AND FORMATTING ISSUES IN THE MANAGER COLUMN TO ENSURE CONSISTENCY USING TRIM FUNCTION</a:t>
            </a:r>
          </a:p>
          <a:p>
            <a:pPr marL="832442" lvl="1" indent="-416221" algn="ctr">
              <a:lnSpc>
                <a:spcPts val="6554"/>
              </a:lnSpc>
              <a:buFont typeface="Arial"/>
              <a:buChar char="•"/>
            </a:pPr>
            <a:r>
              <a:rPr lang="en-US" sz="3855">
                <a:solidFill>
                  <a:srgbClr val="7B3C15"/>
                </a:solidFill>
                <a:latin typeface="Stella"/>
                <a:ea typeface="Stella"/>
                <a:cs typeface="Stella"/>
                <a:sym typeface="Stella"/>
              </a:rPr>
              <a:t>ADDED A NEW DAY COLUMN EXTRACTED FROM THE DATE FIELD TO ANALYZE DAILY SALES TRENDS USING TEXT FUNCTION</a:t>
            </a:r>
          </a:p>
          <a:p>
            <a:pPr marL="832440" lvl="1" indent="-416220" algn="ctr">
              <a:lnSpc>
                <a:spcPts val="6554"/>
              </a:lnSpc>
              <a:buFont typeface="Arial"/>
              <a:buChar char="•"/>
            </a:pPr>
            <a:r>
              <a:rPr lang="en-US" sz="3855">
                <a:solidFill>
                  <a:srgbClr val="7B3C15"/>
                </a:solidFill>
                <a:latin typeface="Stella"/>
                <a:ea typeface="Stella"/>
                <a:cs typeface="Stella"/>
                <a:sym typeface="Stella"/>
              </a:rPr>
              <a:t>VERIFIED DATA TYPES AND ENSURED ALL ENTRIES WERE ACCURATE AND PROPERLY FORMATTED FOR ANALYSIS</a:t>
            </a:r>
          </a:p>
        </p:txBody>
      </p:sp>
      <p:sp>
        <p:nvSpPr>
          <p:cNvPr id="4" name="Freeform 4"/>
          <p:cNvSpPr/>
          <p:nvPr/>
        </p:nvSpPr>
        <p:spPr>
          <a:xfrm>
            <a:off x="15896101" y="6254345"/>
            <a:ext cx="4783799" cy="6007910"/>
          </a:xfrm>
          <a:custGeom>
            <a:avLst/>
            <a:gdLst/>
            <a:ahLst/>
            <a:cxnLst/>
            <a:rect l="l" t="t" r="r" b="b"/>
            <a:pathLst>
              <a:path w="4783799" h="6007910">
                <a:moveTo>
                  <a:pt x="0" y="0"/>
                </a:moveTo>
                <a:lnTo>
                  <a:pt x="4783798" y="0"/>
                </a:lnTo>
                <a:lnTo>
                  <a:pt x="4783798" y="6007910"/>
                </a:lnTo>
                <a:lnTo>
                  <a:pt x="0" y="6007910"/>
                </a:lnTo>
                <a:lnTo>
                  <a:pt x="0" y="0"/>
                </a:lnTo>
                <a:close/>
              </a:path>
            </a:pathLst>
          </a:custGeom>
          <a:blipFill>
            <a:blip r:embed="rId2"/>
            <a:stretch>
              <a:fillRect/>
            </a:stretch>
          </a:blipFill>
        </p:spPr>
      </p:sp>
      <p:sp>
        <p:nvSpPr>
          <p:cNvPr id="5" name="Freeform 5"/>
          <p:cNvSpPr/>
          <p:nvPr/>
        </p:nvSpPr>
        <p:spPr>
          <a:xfrm>
            <a:off x="-2037828" y="8171259"/>
            <a:ext cx="4075655" cy="4090997"/>
          </a:xfrm>
          <a:custGeom>
            <a:avLst/>
            <a:gdLst/>
            <a:ahLst/>
            <a:cxnLst/>
            <a:rect l="l" t="t" r="r" b="b"/>
            <a:pathLst>
              <a:path w="4075655" h="4090997">
                <a:moveTo>
                  <a:pt x="0" y="0"/>
                </a:moveTo>
                <a:lnTo>
                  <a:pt x="4075656" y="0"/>
                </a:lnTo>
                <a:lnTo>
                  <a:pt x="4075656" y="4090996"/>
                </a:lnTo>
                <a:lnTo>
                  <a:pt x="0" y="4090996"/>
                </a:lnTo>
                <a:lnTo>
                  <a:pt x="0" y="0"/>
                </a:lnTo>
                <a:close/>
              </a:path>
            </a:pathLst>
          </a:custGeom>
          <a:blipFill>
            <a:blip r:embed="rId3"/>
            <a:stretch>
              <a:fillRect/>
            </a:stretch>
          </a:blipFill>
        </p:spPr>
      </p:sp>
      <p:sp>
        <p:nvSpPr>
          <p:cNvPr id="6" name="Freeform 6"/>
          <p:cNvSpPr/>
          <p:nvPr/>
        </p:nvSpPr>
        <p:spPr>
          <a:xfrm>
            <a:off x="15800232" y="1770256"/>
            <a:ext cx="4975537" cy="3731653"/>
          </a:xfrm>
          <a:custGeom>
            <a:avLst/>
            <a:gdLst/>
            <a:ahLst/>
            <a:cxnLst/>
            <a:rect l="l" t="t" r="r" b="b"/>
            <a:pathLst>
              <a:path w="4975537" h="3731653">
                <a:moveTo>
                  <a:pt x="0" y="0"/>
                </a:moveTo>
                <a:lnTo>
                  <a:pt x="4975536" y="0"/>
                </a:lnTo>
                <a:lnTo>
                  <a:pt x="4975536" y="3731652"/>
                </a:lnTo>
                <a:lnTo>
                  <a:pt x="0" y="3731652"/>
                </a:lnTo>
                <a:lnTo>
                  <a:pt x="0" y="0"/>
                </a:lnTo>
                <a:close/>
              </a:path>
            </a:pathLst>
          </a:custGeom>
          <a:blipFill>
            <a:blip r:embed="rId4"/>
            <a:stretch>
              <a:fillRect/>
            </a:stretch>
          </a:blipFill>
        </p:spPr>
      </p:sp>
      <p:sp>
        <p:nvSpPr>
          <p:cNvPr id="7" name="Freeform 7"/>
          <p:cNvSpPr/>
          <p:nvPr/>
        </p:nvSpPr>
        <p:spPr>
          <a:xfrm>
            <a:off x="12480618" y="4946813"/>
            <a:ext cx="4030943" cy="979000"/>
          </a:xfrm>
          <a:custGeom>
            <a:avLst/>
            <a:gdLst/>
            <a:ahLst/>
            <a:cxnLst/>
            <a:rect l="l" t="t" r="r" b="b"/>
            <a:pathLst>
              <a:path w="4030943" h="979000">
                <a:moveTo>
                  <a:pt x="0" y="0"/>
                </a:moveTo>
                <a:lnTo>
                  <a:pt x="4030943" y="0"/>
                </a:lnTo>
                <a:lnTo>
                  <a:pt x="4030943" y="979000"/>
                </a:lnTo>
                <a:lnTo>
                  <a:pt x="0" y="979000"/>
                </a:lnTo>
                <a:lnTo>
                  <a:pt x="0" y="0"/>
                </a:lnTo>
                <a:close/>
              </a:path>
            </a:pathLst>
          </a:custGeom>
          <a:blipFill>
            <a:blip r:embed="rId5"/>
            <a:stretch>
              <a:fillRect r="-3445"/>
            </a:stretch>
          </a:blipFill>
        </p:spPr>
      </p:sp>
      <p:sp>
        <p:nvSpPr>
          <p:cNvPr id="8" name="Freeform 8"/>
          <p:cNvSpPr/>
          <p:nvPr/>
        </p:nvSpPr>
        <p:spPr>
          <a:xfrm>
            <a:off x="12563500" y="6254345"/>
            <a:ext cx="3865180" cy="1282025"/>
          </a:xfrm>
          <a:custGeom>
            <a:avLst/>
            <a:gdLst/>
            <a:ahLst/>
            <a:cxnLst/>
            <a:rect l="l" t="t" r="r" b="b"/>
            <a:pathLst>
              <a:path w="3865180" h="1282025">
                <a:moveTo>
                  <a:pt x="0" y="0"/>
                </a:moveTo>
                <a:lnTo>
                  <a:pt x="3865180" y="0"/>
                </a:lnTo>
                <a:lnTo>
                  <a:pt x="3865180" y="1282025"/>
                </a:lnTo>
                <a:lnTo>
                  <a:pt x="0" y="1282025"/>
                </a:lnTo>
                <a:lnTo>
                  <a:pt x="0" y="0"/>
                </a:lnTo>
                <a:close/>
              </a:path>
            </a:pathLst>
          </a:custGeom>
          <a:blipFill>
            <a:blip r:embed="rId6"/>
            <a:stretch>
              <a:fillRect t="-4798" b="-39310"/>
            </a:stretch>
          </a:blipFill>
        </p:spPr>
      </p:sp>
      <p:sp>
        <p:nvSpPr>
          <p:cNvPr id="9" name="Freeform 9"/>
          <p:cNvSpPr/>
          <p:nvPr/>
        </p:nvSpPr>
        <p:spPr>
          <a:xfrm>
            <a:off x="12410718" y="3636082"/>
            <a:ext cx="3935081" cy="1313560"/>
          </a:xfrm>
          <a:custGeom>
            <a:avLst/>
            <a:gdLst/>
            <a:ahLst/>
            <a:cxnLst/>
            <a:rect l="l" t="t" r="r" b="b"/>
            <a:pathLst>
              <a:path w="3935081" h="1313560">
                <a:moveTo>
                  <a:pt x="0" y="0"/>
                </a:moveTo>
                <a:lnTo>
                  <a:pt x="3935081" y="0"/>
                </a:lnTo>
                <a:lnTo>
                  <a:pt x="3935081" y="1313560"/>
                </a:lnTo>
                <a:lnTo>
                  <a:pt x="0" y="1313560"/>
                </a:lnTo>
                <a:lnTo>
                  <a:pt x="0" y="0"/>
                </a:lnTo>
                <a:close/>
              </a:path>
            </a:pathLst>
          </a:custGeom>
          <a:blipFill>
            <a:blip r:embed="rId7"/>
            <a:stretch>
              <a:fillRect r="-19058"/>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12120" y="0"/>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grpSp>
        <p:nvGrpSpPr>
          <p:cNvPr id="5" name="Group 5"/>
          <p:cNvGrpSpPr/>
          <p:nvPr/>
        </p:nvGrpSpPr>
        <p:grpSpPr>
          <a:xfrm>
            <a:off x="2247889" y="2624488"/>
            <a:ext cx="11872135" cy="4100737"/>
            <a:chOff x="0" y="0"/>
            <a:chExt cx="3126818" cy="1080030"/>
          </a:xfrm>
        </p:grpSpPr>
        <p:sp>
          <p:nvSpPr>
            <p:cNvPr id="6" name="Freeform 6"/>
            <p:cNvSpPr/>
            <p:nvPr/>
          </p:nvSpPr>
          <p:spPr>
            <a:xfrm>
              <a:off x="0" y="0"/>
              <a:ext cx="3126817" cy="1080030"/>
            </a:xfrm>
            <a:custGeom>
              <a:avLst/>
              <a:gdLst/>
              <a:ahLst/>
              <a:cxnLst/>
              <a:rect l="l" t="t" r="r" b="b"/>
              <a:pathLst>
                <a:path w="3126817" h="1080030">
                  <a:moveTo>
                    <a:pt x="33258" y="0"/>
                  </a:moveTo>
                  <a:lnTo>
                    <a:pt x="3093560" y="0"/>
                  </a:lnTo>
                  <a:cubicBezTo>
                    <a:pt x="3111927" y="0"/>
                    <a:pt x="3126817" y="14890"/>
                    <a:pt x="3126817" y="33258"/>
                  </a:cubicBezTo>
                  <a:lnTo>
                    <a:pt x="3126817" y="1046772"/>
                  </a:lnTo>
                  <a:cubicBezTo>
                    <a:pt x="3126817" y="1055593"/>
                    <a:pt x="3123314" y="1064052"/>
                    <a:pt x="3117077" y="1070289"/>
                  </a:cubicBezTo>
                  <a:cubicBezTo>
                    <a:pt x="3110840" y="1076526"/>
                    <a:pt x="3102380" y="1080030"/>
                    <a:pt x="3093560" y="1080030"/>
                  </a:cubicBezTo>
                  <a:lnTo>
                    <a:pt x="33258" y="1080030"/>
                  </a:lnTo>
                  <a:cubicBezTo>
                    <a:pt x="14890" y="1080030"/>
                    <a:pt x="0" y="1065140"/>
                    <a:pt x="0" y="1046772"/>
                  </a:cubicBezTo>
                  <a:lnTo>
                    <a:pt x="0" y="33258"/>
                  </a:lnTo>
                  <a:cubicBezTo>
                    <a:pt x="0" y="14890"/>
                    <a:pt x="14890" y="0"/>
                    <a:pt x="33258" y="0"/>
                  </a:cubicBezTo>
                  <a:close/>
                </a:path>
              </a:pathLst>
            </a:custGeom>
            <a:solidFill>
              <a:srgbClr val="FFDD73"/>
            </a:solidFill>
          </p:spPr>
        </p:sp>
        <p:sp>
          <p:nvSpPr>
            <p:cNvPr id="7" name="TextBox 7"/>
            <p:cNvSpPr txBox="1"/>
            <p:nvPr/>
          </p:nvSpPr>
          <p:spPr>
            <a:xfrm>
              <a:off x="0" y="-38100"/>
              <a:ext cx="3126818" cy="1118130"/>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2735039" y="-925865"/>
            <a:ext cx="5470078" cy="4560678"/>
          </a:xfrm>
          <a:custGeom>
            <a:avLst/>
            <a:gdLst/>
            <a:ahLst/>
            <a:cxnLst/>
            <a:rect l="l" t="t" r="r" b="b"/>
            <a:pathLst>
              <a:path w="5470078" h="4560678">
                <a:moveTo>
                  <a:pt x="0" y="0"/>
                </a:moveTo>
                <a:lnTo>
                  <a:pt x="5470078" y="0"/>
                </a:lnTo>
                <a:lnTo>
                  <a:pt x="5470078" y="4560678"/>
                </a:lnTo>
                <a:lnTo>
                  <a:pt x="0" y="4560678"/>
                </a:lnTo>
                <a:lnTo>
                  <a:pt x="0" y="0"/>
                </a:lnTo>
                <a:close/>
              </a:path>
            </a:pathLst>
          </a:custGeom>
          <a:blipFill>
            <a:blip r:embed="rId3"/>
            <a:stretch>
              <a:fillRect/>
            </a:stretch>
          </a:blipFill>
        </p:spPr>
      </p:sp>
      <p:sp>
        <p:nvSpPr>
          <p:cNvPr id="9" name="Freeform 9"/>
          <p:cNvSpPr/>
          <p:nvPr/>
        </p:nvSpPr>
        <p:spPr>
          <a:xfrm>
            <a:off x="15575368" y="500278"/>
            <a:ext cx="3707364" cy="3802424"/>
          </a:xfrm>
          <a:custGeom>
            <a:avLst/>
            <a:gdLst/>
            <a:ahLst/>
            <a:cxnLst/>
            <a:rect l="l" t="t" r="r" b="b"/>
            <a:pathLst>
              <a:path w="3707364" h="3802424">
                <a:moveTo>
                  <a:pt x="0" y="0"/>
                </a:moveTo>
                <a:lnTo>
                  <a:pt x="3707363" y="0"/>
                </a:lnTo>
                <a:lnTo>
                  <a:pt x="3707363" y="3802424"/>
                </a:lnTo>
                <a:lnTo>
                  <a:pt x="0" y="3802424"/>
                </a:lnTo>
                <a:lnTo>
                  <a:pt x="0" y="0"/>
                </a:lnTo>
                <a:close/>
              </a:path>
            </a:pathLst>
          </a:custGeom>
          <a:blipFill>
            <a:blip r:embed="rId4"/>
            <a:stretch>
              <a:fillRect/>
            </a:stretch>
          </a:blipFill>
        </p:spPr>
      </p:sp>
      <p:sp>
        <p:nvSpPr>
          <p:cNvPr id="10" name="Freeform 10"/>
          <p:cNvSpPr/>
          <p:nvPr/>
        </p:nvSpPr>
        <p:spPr>
          <a:xfrm>
            <a:off x="5814" y="7205191"/>
            <a:ext cx="4484149" cy="4383256"/>
          </a:xfrm>
          <a:custGeom>
            <a:avLst/>
            <a:gdLst/>
            <a:ahLst/>
            <a:cxnLst/>
            <a:rect l="l" t="t" r="r" b="b"/>
            <a:pathLst>
              <a:path w="4484149" h="4383256">
                <a:moveTo>
                  <a:pt x="0" y="0"/>
                </a:moveTo>
                <a:lnTo>
                  <a:pt x="4484149" y="0"/>
                </a:lnTo>
                <a:lnTo>
                  <a:pt x="4484149" y="4383256"/>
                </a:lnTo>
                <a:lnTo>
                  <a:pt x="0" y="4383256"/>
                </a:lnTo>
                <a:lnTo>
                  <a:pt x="0" y="0"/>
                </a:lnTo>
                <a:close/>
              </a:path>
            </a:pathLst>
          </a:custGeom>
          <a:blipFill>
            <a:blip r:embed="rId5"/>
            <a:stretch>
              <a:fillRect/>
            </a:stretch>
          </a:blipFill>
        </p:spPr>
      </p:sp>
      <p:sp>
        <p:nvSpPr>
          <p:cNvPr id="11" name="Freeform 11"/>
          <p:cNvSpPr/>
          <p:nvPr/>
        </p:nvSpPr>
        <p:spPr>
          <a:xfrm>
            <a:off x="12618415" y="4674856"/>
            <a:ext cx="5669585" cy="3444811"/>
          </a:xfrm>
          <a:custGeom>
            <a:avLst/>
            <a:gdLst/>
            <a:ahLst/>
            <a:cxnLst/>
            <a:rect l="l" t="t" r="r" b="b"/>
            <a:pathLst>
              <a:path w="5669585" h="3444811">
                <a:moveTo>
                  <a:pt x="0" y="0"/>
                </a:moveTo>
                <a:lnTo>
                  <a:pt x="5669585" y="0"/>
                </a:lnTo>
                <a:lnTo>
                  <a:pt x="5669585" y="3444811"/>
                </a:lnTo>
                <a:lnTo>
                  <a:pt x="0" y="3444811"/>
                </a:lnTo>
                <a:lnTo>
                  <a:pt x="0" y="0"/>
                </a:lnTo>
                <a:close/>
              </a:path>
            </a:pathLst>
          </a:custGeom>
          <a:blipFill>
            <a:blip r:embed="rId6"/>
            <a:stretch>
              <a:fillRect/>
            </a:stretch>
          </a:blipFill>
        </p:spPr>
      </p:sp>
      <p:sp>
        <p:nvSpPr>
          <p:cNvPr id="12" name="TextBox 12"/>
          <p:cNvSpPr txBox="1"/>
          <p:nvPr/>
        </p:nvSpPr>
        <p:spPr>
          <a:xfrm>
            <a:off x="3591971" y="4015726"/>
            <a:ext cx="9326739" cy="1251585"/>
          </a:xfrm>
          <a:prstGeom prst="rect">
            <a:avLst/>
          </a:prstGeom>
        </p:spPr>
        <p:txBody>
          <a:bodyPr lIns="0" tIns="0" rIns="0" bIns="0" rtlCol="0" anchor="t">
            <a:spAutoFit/>
          </a:bodyPr>
          <a:lstStyle/>
          <a:p>
            <a:pPr algn="ctr">
              <a:lnSpc>
                <a:spcPts val="5040"/>
              </a:lnSpc>
            </a:pPr>
            <a:r>
              <a:rPr lang="en-US" sz="3600" b="1">
                <a:solidFill>
                  <a:srgbClr val="7B3C15"/>
                </a:solidFill>
                <a:latin typeface="One Little Font Bold"/>
                <a:ea typeface="One Little Font Bold"/>
                <a:cs typeface="One Little Font Bold"/>
                <a:sym typeface="One Little Font Bold"/>
              </a:rPr>
              <a:t>WHICH PRODUCTS GENERATED THE HIGHEST REVENUE?</a:t>
            </a:r>
          </a:p>
        </p:txBody>
      </p:sp>
      <p:sp>
        <p:nvSpPr>
          <p:cNvPr id="13" name="TextBox 13"/>
          <p:cNvSpPr txBox="1"/>
          <p:nvPr/>
        </p:nvSpPr>
        <p:spPr>
          <a:xfrm>
            <a:off x="1419920" y="110881"/>
            <a:ext cx="13660148" cy="4850092"/>
          </a:xfrm>
          <a:prstGeom prst="rect">
            <a:avLst/>
          </a:prstGeom>
        </p:spPr>
        <p:txBody>
          <a:bodyPr lIns="0" tIns="0" rIns="0" bIns="0" rtlCol="0" anchor="t">
            <a:spAutoFit/>
          </a:bodyPr>
          <a:lstStyle/>
          <a:p>
            <a:pPr algn="ctr">
              <a:lnSpc>
                <a:spcPts val="12462"/>
              </a:lnSpc>
            </a:pPr>
            <a:r>
              <a:rPr lang="en-US" sz="8901">
                <a:solidFill>
                  <a:srgbClr val="7B3C15"/>
                </a:solidFill>
                <a:latin typeface="Stella"/>
                <a:ea typeface="Stella"/>
                <a:cs typeface="Stella"/>
                <a:sym typeface="Stella"/>
              </a:rPr>
              <a:t>DATA STUDYING AND EXPLORATION</a:t>
            </a:r>
          </a:p>
          <a:p>
            <a:pPr algn="ctr">
              <a:lnSpc>
                <a:spcPts val="13581"/>
              </a:lnSpc>
            </a:pPr>
            <a:endParaRPr lang="en-US" sz="8901">
              <a:solidFill>
                <a:srgbClr val="7B3C15"/>
              </a:solidFill>
              <a:latin typeface="Stella"/>
              <a:ea typeface="Stella"/>
              <a:cs typeface="Stella"/>
              <a:sym typeface="Stella"/>
            </a:endParaRPr>
          </a:p>
        </p:txBody>
      </p:sp>
      <p:sp>
        <p:nvSpPr>
          <p:cNvPr id="14" name="TextBox 14"/>
          <p:cNvSpPr txBox="1"/>
          <p:nvPr/>
        </p:nvSpPr>
        <p:spPr>
          <a:xfrm>
            <a:off x="4136913" y="6157586"/>
            <a:ext cx="8094082" cy="2344666"/>
          </a:xfrm>
          <a:prstGeom prst="rect">
            <a:avLst/>
          </a:prstGeom>
        </p:spPr>
        <p:txBody>
          <a:bodyPr lIns="0" tIns="0" rIns="0" bIns="0" rtlCol="0" anchor="t">
            <a:spAutoFit/>
          </a:bodyPr>
          <a:lstStyle/>
          <a:p>
            <a:pPr algn="ctr">
              <a:lnSpc>
                <a:spcPts val="9366"/>
              </a:lnSpc>
            </a:pPr>
            <a:r>
              <a:rPr lang="en-US" sz="6690" dirty="0">
                <a:solidFill>
                  <a:srgbClr val="7B3C15"/>
                </a:solidFill>
                <a:latin typeface="Stella"/>
                <a:ea typeface="Stella"/>
                <a:cs typeface="Stella"/>
                <a:sym typeface="Stella"/>
              </a:rPr>
              <a:t>HELPS IDENTIFY BEST-SELLERS.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2962006" y="1344240"/>
            <a:ext cx="7981413" cy="8942760"/>
          </a:xfrm>
          <a:custGeom>
            <a:avLst/>
            <a:gdLst/>
            <a:ahLst/>
            <a:cxnLst/>
            <a:rect l="l" t="t" r="r" b="b"/>
            <a:pathLst>
              <a:path w="7981413" h="8942760">
                <a:moveTo>
                  <a:pt x="0" y="0"/>
                </a:moveTo>
                <a:lnTo>
                  <a:pt x="7981412" y="0"/>
                </a:lnTo>
                <a:lnTo>
                  <a:pt x="7981412" y="8942760"/>
                </a:lnTo>
                <a:lnTo>
                  <a:pt x="0" y="8942760"/>
                </a:lnTo>
                <a:lnTo>
                  <a:pt x="0" y="0"/>
                </a:lnTo>
                <a:close/>
              </a:path>
            </a:pathLst>
          </a:custGeom>
          <a:blipFill>
            <a:blip r:embed="rId2"/>
            <a:stretch>
              <a:fillRect/>
            </a:stretch>
          </a:blipFill>
        </p:spPr>
      </p:sp>
      <p:sp>
        <p:nvSpPr>
          <p:cNvPr id="3" name="Freeform 3"/>
          <p:cNvSpPr/>
          <p:nvPr/>
        </p:nvSpPr>
        <p:spPr>
          <a:xfrm>
            <a:off x="15262033" y="637762"/>
            <a:ext cx="3994534" cy="3529716"/>
          </a:xfrm>
          <a:custGeom>
            <a:avLst/>
            <a:gdLst/>
            <a:ahLst/>
            <a:cxnLst/>
            <a:rect l="l" t="t" r="r" b="b"/>
            <a:pathLst>
              <a:path w="3994534" h="3529716">
                <a:moveTo>
                  <a:pt x="0" y="0"/>
                </a:moveTo>
                <a:lnTo>
                  <a:pt x="3994534" y="0"/>
                </a:lnTo>
                <a:lnTo>
                  <a:pt x="3994534" y="3529715"/>
                </a:lnTo>
                <a:lnTo>
                  <a:pt x="0" y="3529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62971" y="4707353"/>
            <a:ext cx="5767077" cy="5579647"/>
          </a:xfrm>
          <a:custGeom>
            <a:avLst/>
            <a:gdLst/>
            <a:ahLst/>
            <a:cxnLst/>
            <a:rect l="l" t="t" r="r" b="b"/>
            <a:pathLst>
              <a:path w="5767077" h="5579647">
                <a:moveTo>
                  <a:pt x="0" y="0"/>
                </a:moveTo>
                <a:lnTo>
                  <a:pt x="5767077" y="0"/>
                </a:lnTo>
                <a:lnTo>
                  <a:pt x="5767077" y="5579647"/>
                </a:lnTo>
                <a:lnTo>
                  <a:pt x="0" y="5579647"/>
                </a:lnTo>
                <a:lnTo>
                  <a:pt x="0" y="0"/>
                </a:lnTo>
                <a:close/>
              </a:path>
            </a:pathLst>
          </a:custGeom>
          <a:blipFill>
            <a:blip r:embed="rId5"/>
            <a:stretch>
              <a:fillRect/>
            </a:stretch>
          </a:blipFill>
        </p:spPr>
      </p:sp>
      <p:sp>
        <p:nvSpPr>
          <p:cNvPr id="5" name="Freeform 5"/>
          <p:cNvSpPr/>
          <p:nvPr/>
        </p:nvSpPr>
        <p:spPr>
          <a:xfrm>
            <a:off x="5454458" y="3490419"/>
            <a:ext cx="8052672" cy="3948058"/>
          </a:xfrm>
          <a:custGeom>
            <a:avLst/>
            <a:gdLst/>
            <a:ahLst/>
            <a:cxnLst/>
            <a:rect l="l" t="t" r="r" b="b"/>
            <a:pathLst>
              <a:path w="8052672" h="3948058">
                <a:moveTo>
                  <a:pt x="0" y="0"/>
                </a:moveTo>
                <a:lnTo>
                  <a:pt x="8052671" y="0"/>
                </a:lnTo>
                <a:lnTo>
                  <a:pt x="8052671" y="3948057"/>
                </a:lnTo>
                <a:lnTo>
                  <a:pt x="0" y="3948057"/>
                </a:lnTo>
                <a:lnTo>
                  <a:pt x="0" y="0"/>
                </a:lnTo>
                <a:close/>
              </a:path>
            </a:pathLst>
          </a:custGeom>
          <a:blipFill>
            <a:blip r:embed="rId6"/>
            <a:stretch>
              <a:fillRect t="-5245" b="-13501"/>
            </a:stretch>
          </a:blipFill>
        </p:spPr>
      </p:sp>
      <p:sp>
        <p:nvSpPr>
          <p:cNvPr id="6" name="TextBox 6"/>
          <p:cNvSpPr txBox="1"/>
          <p:nvPr/>
        </p:nvSpPr>
        <p:spPr>
          <a:xfrm>
            <a:off x="3115984" y="437737"/>
            <a:ext cx="13291438" cy="2993982"/>
          </a:xfrm>
          <a:prstGeom prst="rect">
            <a:avLst/>
          </a:prstGeom>
        </p:spPr>
        <p:txBody>
          <a:bodyPr lIns="0" tIns="0" rIns="0" bIns="0" rtlCol="0" anchor="t">
            <a:spAutoFit/>
          </a:bodyPr>
          <a:lstStyle/>
          <a:p>
            <a:pPr algn="ctr">
              <a:lnSpc>
                <a:spcPts val="11902"/>
              </a:lnSpc>
            </a:pPr>
            <a:r>
              <a:rPr lang="en-US" sz="8501">
                <a:solidFill>
                  <a:srgbClr val="7B3C15"/>
                </a:solidFill>
                <a:latin typeface="Stella"/>
                <a:ea typeface="Stella"/>
                <a:cs typeface="Stella"/>
                <a:sym typeface="Stella"/>
              </a:rPr>
              <a:t>WHICH CITY CONTRIBUTES THE MOST TO OVERALL SALES?</a:t>
            </a:r>
          </a:p>
        </p:txBody>
      </p:sp>
      <p:sp>
        <p:nvSpPr>
          <p:cNvPr id="7" name="TextBox 7"/>
          <p:cNvSpPr txBox="1"/>
          <p:nvPr/>
        </p:nvSpPr>
        <p:spPr>
          <a:xfrm>
            <a:off x="5501394" y="7277100"/>
            <a:ext cx="7285212" cy="2811766"/>
          </a:xfrm>
          <a:prstGeom prst="rect">
            <a:avLst/>
          </a:prstGeom>
        </p:spPr>
        <p:txBody>
          <a:bodyPr lIns="0" tIns="0" rIns="0" bIns="0" rtlCol="0" anchor="t">
            <a:spAutoFit/>
          </a:bodyPr>
          <a:lstStyle/>
          <a:p>
            <a:pPr algn="ctr">
              <a:lnSpc>
                <a:spcPts val="11186"/>
              </a:lnSpc>
            </a:pPr>
            <a:r>
              <a:rPr lang="en-US" sz="7990" dirty="0">
                <a:solidFill>
                  <a:srgbClr val="7B3C15"/>
                </a:solidFill>
                <a:latin typeface="Stella"/>
                <a:ea typeface="Stella"/>
                <a:cs typeface="Stella"/>
                <a:sym typeface="Stella"/>
              </a:rPr>
              <a:t> SHOWS REGIONAL PERFORMANCE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12120" y="0"/>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grpSp>
        <p:nvGrpSpPr>
          <p:cNvPr id="5" name="Group 5"/>
          <p:cNvGrpSpPr/>
          <p:nvPr/>
        </p:nvGrpSpPr>
        <p:grpSpPr>
          <a:xfrm>
            <a:off x="3207932" y="1757672"/>
            <a:ext cx="11872135" cy="4100737"/>
            <a:chOff x="0" y="0"/>
            <a:chExt cx="3126818" cy="1080030"/>
          </a:xfrm>
        </p:grpSpPr>
        <p:sp>
          <p:nvSpPr>
            <p:cNvPr id="6" name="Freeform 6"/>
            <p:cNvSpPr/>
            <p:nvPr/>
          </p:nvSpPr>
          <p:spPr>
            <a:xfrm>
              <a:off x="0" y="0"/>
              <a:ext cx="3126817" cy="1080030"/>
            </a:xfrm>
            <a:custGeom>
              <a:avLst/>
              <a:gdLst/>
              <a:ahLst/>
              <a:cxnLst/>
              <a:rect l="l" t="t" r="r" b="b"/>
              <a:pathLst>
                <a:path w="3126817" h="1080030">
                  <a:moveTo>
                    <a:pt x="33258" y="0"/>
                  </a:moveTo>
                  <a:lnTo>
                    <a:pt x="3093560" y="0"/>
                  </a:lnTo>
                  <a:cubicBezTo>
                    <a:pt x="3111927" y="0"/>
                    <a:pt x="3126817" y="14890"/>
                    <a:pt x="3126817" y="33258"/>
                  </a:cubicBezTo>
                  <a:lnTo>
                    <a:pt x="3126817" y="1046772"/>
                  </a:lnTo>
                  <a:cubicBezTo>
                    <a:pt x="3126817" y="1055593"/>
                    <a:pt x="3123314" y="1064052"/>
                    <a:pt x="3117077" y="1070289"/>
                  </a:cubicBezTo>
                  <a:cubicBezTo>
                    <a:pt x="3110840" y="1076526"/>
                    <a:pt x="3102380" y="1080030"/>
                    <a:pt x="3093560" y="1080030"/>
                  </a:cubicBezTo>
                  <a:lnTo>
                    <a:pt x="33258" y="1080030"/>
                  </a:lnTo>
                  <a:cubicBezTo>
                    <a:pt x="14890" y="1080030"/>
                    <a:pt x="0" y="1065140"/>
                    <a:pt x="0" y="1046772"/>
                  </a:cubicBezTo>
                  <a:lnTo>
                    <a:pt x="0" y="33258"/>
                  </a:lnTo>
                  <a:cubicBezTo>
                    <a:pt x="0" y="14890"/>
                    <a:pt x="14890" y="0"/>
                    <a:pt x="33258" y="0"/>
                  </a:cubicBezTo>
                  <a:close/>
                </a:path>
              </a:pathLst>
            </a:custGeom>
            <a:solidFill>
              <a:srgbClr val="FFDD73"/>
            </a:solidFill>
          </p:spPr>
        </p:sp>
        <p:sp>
          <p:nvSpPr>
            <p:cNvPr id="7" name="TextBox 7"/>
            <p:cNvSpPr txBox="1"/>
            <p:nvPr/>
          </p:nvSpPr>
          <p:spPr>
            <a:xfrm>
              <a:off x="0" y="-38100"/>
              <a:ext cx="3126818" cy="1118130"/>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2599991" y="6736677"/>
            <a:ext cx="7257382" cy="6622361"/>
          </a:xfrm>
          <a:custGeom>
            <a:avLst/>
            <a:gdLst/>
            <a:ahLst/>
            <a:cxnLst/>
            <a:rect l="l" t="t" r="r" b="b"/>
            <a:pathLst>
              <a:path w="7257382" h="6622361">
                <a:moveTo>
                  <a:pt x="0" y="0"/>
                </a:moveTo>
                <a:lnTo>
                  <a:pt x="7257382" y="0"/>
                </a:lnTo>
                <a:lnTo>
                  <a:pt x="7257382" y="6622360"/>
                </a:lnTo>
                <a:lnTo>
                  <a:pt x="0" y="6622360"/>
                </a:lnTo>
                <a:lnTo>
                  <a:pt x="0" y="0"/>
                </a:lnTo>
                <a:close/>
              </a:path>
            </a:pathLst>
          </a:custGeom>
          <a:blipFill>
            <a:blip r:embed="rId3"/>
            <a:stretch>
              <a:fillRect/>
            </a:stretch>
          </a:blipFill>
        </p:spPr>
      </p:sp>
      <p:sp>
        <p:nvSpPr>
          <p:cNvPr id="9" name="Freeform 9"/>
          <p:cNvSpPr/>
          <p:nvPr/>
        </p:nvSpPr>
        <p:spPr>
          <a:xfrm>
            <a:off x="15575368" y="770113"/>
            <a:ext cx="4975537" cy="3731653"/>
          </a:xfrm>
          <a:custGeom>
            <a:avLst/>
            <a:gdLst/>
            <a:ahLst/>
            <a:cxnLst/>
            <a:rect l="l" t="t" r="r" b="b"/>
            <a:pathLst>
              <a:path w="4975537" h="3731653">
                <a:moveTo>
                  <a:pt x="0" y="0"/>
                </a:moveTo>
                <a:lnTo>
                  <a:pt x="4975536" y="0"/>
                </a:lnTo>
                <a:lnTo>
                  <a:pt x="4975536" y="3731652"/>
                </a:lnTo>
                <a:lnTo>
                  <a:pt x="0" y="3731652"/>
                </a:lnTo>
                <a:lnTo>
                  <a:pt x="0" y="0"/>
                </a:lnTo>
                <a:close/>
              </a:path>
            </a:pathLst>
          </a:custGeom>
          <a:blipFill>
            <a:blip r:embed="rId4"/>
            <a:stretch>
              <a:fillRect/>
            </a:stretch>
          </a:blipFill>
        </p:spPr>
      </p:sp>
      <p:sp>
        <p:nvSpPr>
          <p:cNvPr id="10" name="Freeform 10"/>
          <p:cNvSpPr/>
          <p:nvPr/>
        </p:nvSpPr>
        <p:spPr>
          <a:xfrm>
            <a:off x="14696129" y="7162998"/>
            <a:ext cx="5545104" cy="6248005"/>
          </a:xfrm>
          <a:custGeom>
            <a:avLst/>
            <a:gdLst/>
            <a:ahLst/>
            <a:cxnLst/>
            <a:rect l="l" t="t" r="r" b="b"/>
            <a:pathLst>
              <a:path w="5545104" h="6248005">
                <a:moveTo>
                  <a:pt x="0" y="0"/>
                </a:moveTo>
                <a:lnTo>
                  <a:pt x="5545105" y="0"/>
                </a:lnTo>
                <a:lnTo>
                  <a:pt x="5545105" y="6248004"/>
                </a:lnTo>
                <a:lnTo>
                  <a:pt x="0" y="6248004"/>
                </a:lnTo>
                <a:lnTo>
                  <a:pt x="0" y="0"/>
                </a:lnTo>
                <a:close/>
              </a:path>
            </a:pathLst>
          </a:custGeom>
          <a:blipFill>
            <a:blip r:embed="rId5"/>
            <a:stretch>
              <a:fillRect/>
            </a:stretch>
          </a:blipFill>
        </p:spPr>
      </p:sp>
      <p:sp>
        <p:nvSpPr>
          <p:cNvPr id="11" name="Freeform 11"/>
          <p:cNvSpPr/>
          <p:nvPr/>
        </p:nvSpPr>
        <p:spPr>
          <a:xfrm>
            <a:off x="-669542" y="-1448667"/>
            <a:ext cx="4630786" cy="3600436"/>
          </a:xfrm>
          <a:custGeom>
            <a:avLst/>
            <a:gdLst/>
            <a:ahLst/>
            <a:cxnLst/>
            <a:rect l="l" t="t" r="r" b="b"/>
            <a:pathLst>
              <a:path w="4630786" h="3600436">
                <a:moveTo>
                  <a:pt x="0" y="0"/>
                </a:moveTo>
                <a:lnTo>
                  <a:pt x="4630786" y="0"/>
                </a:lnTo>
                <a:lnTo>
                  <a:pt x="4630786" y="3600436"/>
                </a:lnTo>
                <a:lnTo>
                  <a:pt x="0" y="3600436"/>
                </a:lnTo>
                <a:lnTo>
                  <a:pt x="0" y="0"/>
                </a:lnTo>
                <a:close/>
              </a:path>
            </a:pathLst>
          </a:custGeom>
          <a:blipFill>
            <a:blip r:embed="rId6"/>
            <a:stretch>
              <a:fillRect/>
            </a:stretch>
          </a:blipFill>
        </p:spPr>
      </p:sp>
      <p:sp>
        <p:nvSpPr>
          <p:cNvPr id="12" name="Freeform 12"/>
          <p:cNvSpPr/>
          <p:nvPr/>
        </p:nvSpPr>
        <p:spPr>
          <a:xfrm>
            <a:off x="5188083" y="4867221"/>
            <a:ext cx="7185327" cy="2661232"/>
          </a:xfrm>
          <a:custGeom>
            <a:avLst/>
            <a:gdLst/>
            <a:ahLst/>
            <a:cxnLst/>
            <a:rect l="l" t="t" r="r" b="b"/>
            <a:pathLst>
              <a:path w="7185327" h="2661232">
                <a:moveTo>
                  <a:pt x="0" y="0"/>
                </a:moveTo>
                <a:lnTo>
                  <a:pt x="7185327" y="0"/>
                </a:lnTo>
                <a:lnTo>
                  <a:pt x="7185327" y="2661232"/>
                </a:lnTo>
                <a:lnTo>
                  <a:pt x="0" y="2661232"/>
                </a:lnTo>
                <a:lnTo>
                  <a:pt x="0" y="0"/>
                </a:lnTo>
                <a:close/>
              </a:path>
            </a:pathLst>
          </a:custGeom>
          <a:blipFill>
            <a:blip r:embed="rId7"/>
            <a:stretch>
              <a:fillRect/>
            </a:stretch>
          </a:blipFill>
        </p:spPr>
      </p:sp>
      <p:sp>
        <p:nvSpPr>
          <p:cNvPr id="13" name="TextBox 13"/>
          <p:cNvSpPr txBox="1"/>
          <p:nvPr/>
        </p:nvSpPr>
        <p:spPr>
          <a:xfrm>
            <a:off x="4480631" y="3148911"/>
            <a:ext cx="9326739" cy="1251585"/>
          </a:xfrm>
          <a:prstGeom prst="rect">
            <a:avLst/>
          </a:prstGeom>
        </p:spPr>
        <p:txBody>
          <a:bodyPr lIns="0" tIns="0" rIns="0" bIns="0" rtlCol="0" anchor="t">
            <a:spAutoFit/>
          </a:bodyPr>
          <a:lstStyle/>
          <a:p>
            <a:pPr algn="ctr">
              <a:lnSpc>
                <a:spcPts val="5040"/>
              </a:lnSpc>
            </a:pPr>
            <a:r>
              <a:rPr lang="en-US" sz="3600" b="1">
                <a:solidFill>
                  <a:srgbClr val="7B3C15"/>
                </a:solidFill>
                <a:latin typeface="One Little Font Bold"/>
                <a:ea typeface="One Little Font Bold"/>
                <a:cs typeface="One Little Font Bold"/>
                <a:sym typeface="One Little Font Bold"/>
              </a:rPr>
              <a:t>WHAT IS THE SALES DISTRIBUTION BETWEEN ONLINE VS. IN-STORE PURCHASES?</a:t>
            </a:r>
          </a:p>
        </p:txBody>
      </p:sp>
      <p:sp>
        <p:nvSpPr>
          <p:cNvPr id="14" name="TextBox 14"/>
          <p:cNvSpPr txBox="1"/>
          <p:nvPr/>
        </p:nvSpPr>
        <p:spPr>
          <a:xfrm>
            <a:off x="3207932" y="113367"/>
            <a:ext cx="12848986" cy="1621117"/>
          </a:xfrm>
          <a:prstGeom prst="rect">
            <a:avLst/>
          </a:prstGeom>
        </p:spPr>
        <p:txBody>
          <a:bodyPr lIns="0" tIns="0" rIns="0" bIns="0" rtlCol="0" anchor="t">
            <a:spAutoFit/>
          </a:bodyPr>
          <a:lstStyle/>
          <a:p>
            <a:pPr algn="ctr">
              <a:lnSpc>
                <a:spcPts val="13022"/>
              </a:lnSpc>
            </a:pPr>
            <a:r>
              <a:rPr lang="en-US" sz="9301">
                <a:solidFill>
                  <a:srgbClr val="7B3C15"/>
                </a:solidFill>
                <a:latin typeface="Stella"/>
                <a:ea typeface="Stella"/>
                <a:cs typeface="Stella"/>
                <a:sym typeface="Stella"/>
              </a:rPr>
              <a:t>ONLINE VS. IN-STORE SALES</a:t>
            </a:r>
          </a:p>
        </p:txBody>
      </p:sp>
      <p:sp>
        <p:nvSpPr>
          <p:cNvPr id="15" name="TextBox 15"/>
          <p:cNvSpPr txBox="1"/>
          <p:nvPr/>
        </p:nvSpPr>
        <p:spPr>
          <a:xfrm>
            <a:off x="5103429" y="7824900"/>
            <a:ext cx="7269981" cy="2222957"/>
          </a:xfrm>
          <a:prstGeom prst="rect">
            <a:avLst/>
          </a:prstGeom>
        </p:spPr>
        <p:txBody>
          <a:bodyPr lIns="0" tIns="0" rIns="0" bIns="0" rtlCol="0" anchor="t">
            <a:spAutoFit/>
          </a:bodyPr>
          <a:lstStyle/>
          <a:p>
            <a:pPr algn="ctr">
              <a:lnSpc>
                <a:spcPts val="8844"/>
              </a:lnSpc>
            </a:pPr>
            <a:r>
              <a:rPr lang="en-US" sz="6317">
                <a:solidFill>
                  <a:srgbClr val="7B3C15"/>
                </a:solidFill>
                <a:latin typeface="Stella"/>
                <a:ea typeface="Stella"/>
                <a:cs typeface="Stella"/>
                <a:sym typeface="Stella"/>
              </a:rPr>
              <a:t> GOOD TO ANALYZE CUSTOMER BEHAVIOR.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15424135" y="1028700"/>
            <a:ext cx="5097712" cy="4114800"/>
          </a:xfrm>
          <a:custGeom>
            <a:avLst/>
            <a:gdLst/>
            <a:ahLst/>
            <a:cxnLst/>
            <a:rect l="l" t="t" r="r" b="b"/>
            <a:pathLst>
              <a:path w="5097712" h="4114800">
                <a:moveTo>
                  <a:pt x="0" y="0"/>
                </a:moveTo>
                <a:lnTo>
                  <a:pt x="5097712" y="0"/>
                </a:lnTo>
                <a:lnTo>
                  <a:pt x="509771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69172" y="3627666"/>
            <a:ext cx="7195744" cy="6659334"/>
          </a:xfrm>
          <a:custGeom>
            <a:avLst/>
            <a:gdLst/>
            <a:ahLst/>
            <a:cxnLst/>
            <a:rect l="l" t="t" r="r" b="b"/>
            <a:pathLst>
              <a:path w="7195744" h="6659334">
                <a:moveTo>
                  <a:pt x="0" y="0"/>
                </a:moveTo>
                <a:lnTo>
                  <a:pt x="7195744" y="0"/>
                </a:lnTo>
                <a:lnTo>
                  <a:pt x="7195744" y="6659334"/>
                </a:lnTo>
                <a:lnTo>
                  <a:pt x="0" y="6659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64642" y="6498823"/>
            <a:ext cx="5518953" cy="5518953"/>
          </a:xfrm>
          <a:custGeom>
            <a:avLst/>
            <a:gdLst/>
            <a:ahLst/>
            <a:cxnLst/>
            <a:rect l="l" t="t" r="r" b="b"/>
            <a:pathLst>
              <a:path w="5518953" h="5518953">
                <a:moveTo>
                  <a:pt x="0" y="0"/>
                </a:moveTo>
                <a:lnTo>
                  <a:pt x="5518953" y="0"/>
                </a:lnTo>
                <a:lnTo>
                  <a:pt x="5518953" y="5518954"/>
                </a:lnTo>
                <a:lnTo>
                  <a:pt x="0" y="5518954"/>
                </a:lnTo>
                <a:lnTo>
                  <a:pt x="0" y="0"/>
                </a:lnTo>
                <a:close/>
              </a:path>
            </a:pathLst>
          </a:custGeom>
          <a:blipFill>
            <a:blip r:embed="rId6"/>
            <a:stretch>
              <a:fillRect/>
            </a:stretch>
          </a:blipFill>
        </p:spPr>
      </p:sp>
      <p:sp>
        <p:nvSpPr>
          <p:cNvPr id="5" name="TextBox 5"/>
          <p:cNvSpPr txBox="1"/>
          <p:nvPr/>
        </p:nvSpPr>
        <p:spPr>
          <a:xfrm>
            <a:off x="2254809" y="-423610"/>
            <a:ext cx="14746394" cy="4051276"/>
          </a:xfrm>
          <a:prstGeom prst="rect">
            <a:avLst/>
          </a:prstGeom>
        </p:spPr>
        <p:txBody>
          <a:bodyPr lIns="0" tIns="0" rIns="0" bIns="0" rtlCol="0" anchor="t">
            <a:spAutoFit/>
          </a:bodyPr>
          <a:lstStyle/>
          <a:p>
            <a:pPr algn="ctr">
              <a:lnSpc>
                <a:spcPts val="16101"/>
              </a:lnSpc>
            </a:pPr>
            <a:r>
              <a:rPr lang="en-US" sz="11500">
                <a:solidFill>
                  <a:srgbClr val="7B3C15"/>
                </a:solidFill>
                <a:latin typeface="Stella"/>
                <a:ea typeface="Stella"/>
                <a:cs typeface="Stella"/>
                <a:sym typeface="Stella"/>
              </a:rPr>
              <a:t>WHAT ARE THE PEAK SALES DAYS?</a:t>
            </a:r>
          </a:p>
        </p:txBody>
      </p:sp>
      <p:sp>
        <p:nvSpPr>
          <p:cNvPr id="6" name="Freeform 6"/>
          <p:cNvSpPr/>
          <p:nvPr/>
        </p:nvSpPr>
        <p:spPr>
          <a:xfrm>
            <a:off x="-1730777" y="-3057702"/>
            <a:ext cx="5518953" cy="5518953"/>
          </a:xfrm>
          <a:custGeom>
            <a:avLst/>
            <a:gdLst/>
            <a:ahLst/>
            <a:cxnLst/>
            <a:rect l="l" t="t" r="r" b="b"/>
            <a:pathLst>
              <a:path w="5518953" h="5518953">
                <a:moveTo>
                  <a:pt x="0" y="0"/>
                </a:moveTo>
                <a:lnTo>
                  <a:pt x="5518954" y="0"/>
                </a:lnTo>
                <a:lnTo>
                  <a:pt x="5518954" y="5518953"/>
                </a:lnTo>
                <a:lnTo>
                  <a:pt x="0" y="5518953"/>
                </a:lnTo>
                <a:lnTo>
                  <a:pt x="0" y="0"/>
                </a:lnTo>
                <a:close/>
              </a:path>
            </a:pathLst>
          </a:custGeom>
          <a:blipFill>
            <a:blip r:embed="rId6"/>
            <a:stretch>
              <a:fillRect/>
            </a:stretch>
          </a:blipFill>
        </p:spPr>
      </p:sp>
      <p:sp>
        <p:nvSpPr>
          <p:cNvPr id="7" name="Freeform 7"/>
          <p:cNvSpPr/>
          <p:nvPr/>
        </p:nvSpPr>
        <p:spPr>
          <a:xfrm>
            <a:off x="6359921" y="3627666"/>
            <a:ext cx="5568158" cy="4112430"/>
          </a:xfrm>
          <a:custGeom>
            <a:avLst/>
            <a:gdLst/>
            <a:ahLst/>
            <a:cxnLst/>
            <a:rect l="l" t="t" r="r" b="b"/>
            <a:pathLst>
              <a:path w="5568158" h="4112430">
                <a:moveTo>
                  <a:pt x="0" y="0"/>
                </a:moveTo>
                <a:lnTo>
                  <a:pt x="5568158" y="0"/>
                </a:lnTo>
                <a:lnTo>
                  <a:pt x="5568158" y="4112430"/>
                </a:lnTo>
                <a:lnTo>
                  <a:pt x="0" y="4112430"/>
                </a:lnTo>
                <a:lnTo>
                  <a:pt x="0" y="0"/>
                </a:lnTo>
                <a:close/>
              </a:path>
            </a:pathLst>
          </a:custGeom>
          <a:blipFill>
            <a:blip r:embed="rId7"/>
            <a:stretch>
              <a:fillRect/>
            </a:stretch>
          </a:blipFill>
        </p:spPr>
      </p:sp>
      <p:sp>
        <p:nvSpPr>
          <p:cNvPr id="8" name="TextBox 8"/>
          <p:cNvSpPr txBox="1"/>
          <p:nvPr/>
        </p:nvSpPr>
        <p:spPr>
          <a:xfrm>
            <a:off x="3623358" y="7568646"/>
            <a:ext cx="11041283" cy="2577076"/>
          </a:xfrm>
          <a:prstGeom prst="rect">
            <a:avLst/>
          </a:prstGeom>
        </p:spPr>
        <p:txBody>
          <a:bodyPr lIns="0" tIns="0" rIns="0" bIns="0" rtlCol="0" anchor="t">
            <a:spAutoFit/>
          </a:bodyPr>
          <a:lstStyle/>
          <a:p>
            <a:pPr algn="ctr">
              <a:lnSpc>
                <a:spcPts val="10206"/>
              </a:lnSpc>
            </a:pPr>
            <a:r>
              <a:rPr lang="en-US" sz="7290">
                <a:solidFill>
                  <a:srgbClr val="7B3C15"/>
                </a:solidFill>
                <a:latin typeface="Stella"/>
                <a:ea typeface="Stella"/>
                <a:cs typeface="Stella"/>
                <a:sym typeface="Stella"/>
              </a:rPr>
              <a:t>USEFUL FOR SPOTTING PEAK AND SLOW BUSINESS DAYS.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6653150" y="-4373387"/>
            <a:ext cx="20312239" cy="10287000"/>
            <a:chOff x="0" y="0"/>
            <a:chExt cx="27082986"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sp>
          <p:nvSpPr>
            <p:cNvPr id="4" name="Freeform 4"/>
            <p:cNvSpPr/>
            <p:nvPr/>
          </p:nvSpPr>
          <p:spPr>
            <a:xfrm>
              <a:off x="13366986"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60000"/>
              </a:blip>
              <a:stretch>
                <a:fillRect/>
              </a:stretch>
            </a:blipFill>
          </p:spPr>
        </p:sp>
      </p:grpSp>
      <p:grpSp>
        <p:nvGrpSpPr>
          <p:cNvPr id="5" name="Group 5"/>
          <p:cNvGrpSpPr/>
          <p:nvPr/>
        </p:nvGrpSpPr>
        <p:grpSpPr>
          <a:xfrm>
            <a:off x="3207932" y="2635939"/>
            <a:ext cx="11872135" cy="6622361"/>
            <a:chOff x="0" y="0"/>
            <a:chExt cx="3126818" cy="1744161"/>
          </a:xfrm>
        </p:grpSpPr>
        <p:sp>
          <p:nvSpPr>
            <p:cNvPr id="6" name="Freeform 6"/>
            <p:cNvSpPr/>
            <p:nvPr/>
          </p:nvSpPr>
          <p:spPr>
            <a:xfrm>
              <a:off x="0" y="0"/>
              <a:ext cx="3126817" cy="1744161"/>
            </a:xfrm>
            <a:custGeom>
              <a:avLst/>
              <a:gdLst/>
              <a:ahLst/>
              <a:cxnLst/>
              <a:rect l="l" t="t" r="r" b="b"/>
              <a:pathLst>
                <a:path w="3126817" h="1744161">
                  <a:moveTo>
                    <a:pt x="33258" y="0"/>
                  </a:moveTo>
                  <a:lnTo>
                    <a:pt x="3093560" y="0"/>
                  </a:lnTo>
                  <a:cubicBezTo>
                    <a:pt x="3111927" y="0"/>
                    <a:pt x="3126817" y="14890"/>
                    <a:pt x="3126817" y="33258"/>
                  </a:cubicBezTo>
                  <a:lnTo>
                    <a:pt x="3126817" y="1710904"/>
                  </a:lnTo>
                  <a:cubicBezTo>
                    <a:pt x="3126817" y="1729271"/>
                    <a:pt x="3111927" y="1744161"/>
                    <a:pt x="3093560" y="1744161"/>
                  </a:cubicBezTo>
                  <a:lnTo>
                    <a:pt x="33258" y="1744161"/>
                  </a:lnTo>
                  <a:cubicBezTo>
                    <a:pt x="24437" y="1744161"/>
                    <a:pt x="15978" y="1740657"/>
                    <a:pt x="9741" y="1734420"/>
                  </a:cubicBezTo>
                  <a:cubicBezTo>
                    <a:pt x="3504" y="1728183"/>
                    <a:pt x="0" y="1719724"/>
                    <a:pt x="0" y="1710904"/>
                  </a:cubicBezTo>
                  <a:lnTo>
                    <a:pt x="0" y="33258"/>
                  </a:lnTo>
                  <a:cubicBezTo>
                    <a:pt x="0" y="14890"/>
                    <a:pt x="14890" y="0"/>
                    <a:pt x="33258" y="0"/>
                  </a:cubicBezTo>
                  <a:close/>
                </a:path>
              </a:pathLst>
            </a:custGeom>
            <a:solidFill>
              <a:srgbClr val="FFDD73"/>
            </a:solidFill>
          </p:spPr>
        </p:sp>
        <p:sp>
          <p:nvSpPr>
            <p:cNvPr id="7" name="TextBox 7"/>
            <p:cNvSpPr txBox="1"/>
            <p:nvPr/>
          </p:nvSpPr>
          <p:spPr>
            <a:xfrm>
              <a:off x="0" y="-38100"/>
              <a:ext cx="3126818" cy="1782261"/>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4298233" y="6267606"/>
            <a:ext cx="7257382" cy="6622361"/>
          </a:xfrm>
          <a:custGeom>
            <a:avLst/>
            <a:gdLst/>
            <a:ahLst/>
            <a:cxnLst/>
            <a:rect l="l" t="t" r="r" b="b"/>
            <a:pathLst>
              <a:path w="7257382" h="6622361">
                <a:moveTo>
                  <a:pt x="0" y="0"/>
                </a:moveTo>
                <a:lnTo>
                  <a:pt x="7257382" y="0"/>
                </a:lnTo>
                <a:lnTo>
                  <a:pt x="7257382" y="6622361"/>
                </a:lnTo>
                <a:lnTo>
                  <a:pt x="0" y="6622361"/>
                </a:lnTo>
                <a:lnTo>
                  <a:pt x="0" y="0"/>
                </a:lnTo>
                <a:close/>
              </a:path>
            </a:pathLst>
          </a:custGeom>
          <a:blipFill>
            <a:blip r:embed="rId3"/>
            <a:stretch>
              <a:fillRect/>
            </a:stretch>
          </a:blipFill>
        </p:spPr>
      </p:sp>
      <p:sp>
        <p:nvSpPr>
          <p:cNvPr id="9" name="Freeform 9"/>
          <p:cNvSpPr/>
          <p:nvPr/>
        </p:nvSpPr>
        <p:spPr>
          <a:xfrm>
            <a:off x="15575368" y="770113"/>
            <a:ext cx="4975537" cy="3731653"/>
          </a:xfrm>
          <a:custGeom>
            <a:avLst/>
            <a:gdLst/>
            <a:ahLst/>
            <a:cxnLst/>
            <a:rect l="l" t="t" r="r" b="b"/>
            <a:pathLst>
              <a:path w="4975537" h="3731653">
                <a:moveTo>
                  <a:pt x="0" y="0"/>
                </a:moveTo>
                <a:lnTo>
                  <a:pt x="4975536" y="0"/>
                </a:lnTo>
                <a:lnTo>
                  <a:pt x="4975536" y="3731652"/>
                </a:lnTo>
                <a:lnTo>
                  <a:pt x="0" y="3731652"/>
                </a:lnTo>
                <a:lnTo>
                  <a:pt x="0" y="0"/>
                </a:lnTo>
                <a:close/>
              </a:path>
            </a:pathLst>
          </a:custGeom>
          <a:blipFill>
            <a:blip r:embed="rId4"/>
            <a:stretch>
              <a:fillRect/>
            </a:stretch>
          </a:blipFill>
        </p:spPr>
      </p:sp>
      <p:sp>
        <p:nvSpPr>
          <p:cNvPr id="10" name="Freeform 10"/>
          <p:cNvSpPr/>
          <p:nvPr/>
        </p:nvSpPr>
        <p:spPr>
          <a:xfrm>
            <a:off x="14696129" y="7162998"/>
            <a:ext cx="5545104" cy="6248005"/>
          </a:xfrm>
          <a:custGeom>
            <a:avLst/>
            <a:gdLst/>
            <a:ahLst/>
            <a:cxnLst/>
            <a:rect l="l" t="t" r="r" b="b"/>
            <a:pathLst>
              <a:path w="5545104" h="6248005">
                <a:moveTo>
                  <a:pt x="0" y="0"/>
                </a:moveTo>
                <a:lnTo>
                  <a:pt x="5545105" y="0"/>
                </a:lnTo>
                <a:lnTo>
                  <a:pt x="5545105" y="6248004"/>
                </a:lnTo>
                <a:lnTo>
                  <a:pt x="0" y="6248004"/>
                </a:lnTo>
                <a:lnTo>
                  <a:pt x="0" y="0"/>
                </a:lnTo>
                <a:close/>
              </a:path>
            </a:pathLst>
          </a:custGeom>
          <a:blipFill>
            <a:blip r:embed="rId5"/>
            <a:stretch>
              <a:fillRect/>
            </a:stretch>
          </a:blipFill>
        </p:spPr>
      </p:sp>
      <p:sp>
        <p:nvSpPr>
          <p:cNvPr id="11" name="Freeform 11"/>
          <p:cNvSpPr/>
          <p:nvPr/>
        </p:nvSpPr>
        <p:spPr>
          <a:xfrm>
            <a:off x="-2315393" y="2512234"/>
            <a:ext cx="4630786" cy="3600436"/>
          </a:xfrm>
          <a:custGeom>
            <a:avLst/>
            <a:gdLst/>
            <a:ahLst/>
            <a:cxnLst/>
            <a:rect l="l" t="t" r="r" b="b"/>
            <a:pathLst>
              <a:path w="4630786" h="3600436">
                <a:moveTo>
                  <a:pt x="0" y="0"/>
                </a:moveTo>
                <a:lnTo>
                  <a:pt x="4630786" y="0"/>
                </a:lnTo>
                <a:lnTo>
                  <a:pt x="4630786" y="3600436"/>
                </a:lnTo>
                <a:lnTo>
                  <a:pt x="0" y="3600436"/>
                </a:lnTo>
                <a:lnTo>
                  <a:pt x="0" y="0"/>
                </a:lnTo>
                <a:close/>
              </a:path>
            </a:pathLst>
          </a:custGeom>
          <a:blipFill>
            <a:blip r:embed="rId6"/>
            <a:stretch>
              <a:fillRect/>
            </a:stretch>
          </a:blipFill>
        </p:spPr>
      </p:sp>
      <p:sp>
        <p:nvSpPr>
          <p:cNvPr id="12" name="Freeform 12"/>
          <p:cNvSpPr/>
          <p:nvPr/>
        </p:nvSpPr>
        <p:spPr>
          <a:xfrm>
            <a:off x="5573573" y="3676378"/>
            <a:ext cx="7140855" cy="4872583"/>
          </a:xfrm>
          <a:custGeom>
            <a:avLst/>
            <a:gdLst/>
            <a:ahLst/>
            <a:cxnLst/>
            <a:rect l="l" t="t" r="r" b="b"/>
            <a:pathLst>
              <a:path w="7140855" h="4872583">
                <a:moveTo>
                  <a:pt x="0" y="0"/>
                </a:moveTo>
                <a:lnTo>
                  <a:pt x="7140854" y="0"/>
                </a:lnTo>
                <a:lnTo>
                  <a:pt x="7140854" y="4872584"/>
                </a:lnTo>
                <a:lnTo>
                  <a:pt x="0" y="4872584"/>
                </a:lnTo>
                <a:lnTo>
                  <a:pt x="0" y="0"/>
                </a:lnTo>
                <a:close/>
              </a:path>
            </a:pathLst>
          </a:custGeom>
          <a:blipFill>
            <a:blip r:embed="rId7"/>
            <a:stretch>
              <a:fillRect/>
            </a:stretch>
          </a:blipFill>
        </p:spPr>
      </p:sp>
      <p:sp>
        <p:nvSpPr>
          <p:cNvPr id="13" name="TextBox 13"/>
          <p:cNvSpPr txBox="1"/>
          <p:nvPr/>
        </p:nvSpPr>
        <p:spPr>
          <a:xfrm>
            <a:off x="1854372" y="122951"/>
            <a:ext cx="15614309" cy="3553427"/>
          </a:xfrm>
          <a:prstGeom prst="rect">
            <a:avLst/>
          </a:prstGeom>
        </p:spPr>
        <p:txBody>
          <a:bodyPr lIns="0" tIns="0" rIns="0" bIns="0" rtlCol="0" anchor="t">
            <a:spAutoFit/>
          </a:bodyPr>
          <a:lstStyle/>
          <a:p>
            <a:pPr algn="ctr">
              <a:lnSpc>
                <a:spcPts val="14141"/>
              </a:lnSpc>
            </a:pPr>
            <a:r>
              <a:rPr lang="en-US" sz="10101">
                <a:solidFill>
                  <a:srgbClr val="7B3C15"/>
                </a:solidFill>
                <a:latin typeface="Stella"/>
                <a:ea typeface="Stella"/>
                <a:cs typeface="Stella"/>
                <a:sym typeface="Stella"/>
              </a:rPr>
              <a:t>WHICH MANAGER ACHIEVED THE HIGHEST SALES REVENUE?</a:t>
            </a:r>
          </a:p>
        </p:txBody>
      </p:sp>
      <p:sp>
        <p:nvSpPr>
          <p:cNvPr id="14" name="TextBox 14"/>
          <p:cNvSpPr txBox="1"/>
          <p:nvPr/>
        </p:nvSpPr>
        <p:spPr>
          <a:xfrm>
            <a:off x="3502969" y="8976366"/>
            <a:ext cx="12317116" cy="1071490"/>
          </a:xfrm>
          <a:prstGeom prst="rect">
            <a:avLst/>
          </a:prstGeom>
        </p:spPr>
        <p:txBody>
          <a:bodyPr lIns="0" tIns="0" rIns="0" bIns="0" rtlCol="0" anchor="t">
            <a:spAutoFit/>
          </a:bodyPr>
          <a:lstStyle/>
          <a:p>
            <a:pPr algn="ctr">
              <a:lnSpc>
                <a:spcPts val="8666"/>
              </a:lnSpc>
              <a:spcBef>
                <a:spcPct val="0"/>
              </a:spcBef>
            </a:pPr>
            <a:r>
              <a:rPr lang="en-US" sz="6190">
                <a:solidFill>
                  <a:srgbClr val="7B3C15"/>
                </a:solidFill>
                <a:latin typeface="Stella"/>
                <a:ea typeface="Stella"/>
                <a:cs typeface="Stella"/>
                <a:sym typeface="Stella"/>
              </a:rPr>
              <a:t>HELPFUL FOR PERFORMANCE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13558345" y="5143500"/>
            <a:ext cx="9459310" cy="8229600"/>
          </a:xfrm>
          <a:custGeom>
            <a:avLst/>
            <a:gdLst/>
            <a:ahLst/>
            <a:cxnLst/>
            <a:rect l="l" t="t" r="r" b="b"/>
            <a:pathLst>
              <a:path w="9459310" h="8229600">
                <a:moveTo>
                  <a:pt x="0" y="0"/>
                </a:moveTo>
                <a:lnTo>
                  <a:pt x="9459310" y="0"/>
                </a:lnTo>
                <a:lnTo>
                  <a:pt x="9459310" y="8229600"/>
                </a:lnTo>
                <a:lnTo>
                  <a:pt x="0" y="8229600"/>
                </a:lnTo>
                <a:lnTo>
                  <a:pt x="0" y="0"/>
                </a:lnTo>
                <a:close/>
              </a:path>
            </a:pathLst>
          </a:custGeom>
          <a:blipFill>
            <a:blip r:embed="rId2"/>
            <a:stretch>
              <a:fillRect/>
            </a:stretch>
          </a:blipFill>
        </p:spPr>
      </p:sp>
      <p:sp>
        <p:nvSpPr>
          <p:cNvPr id="3" name="Freeform 3"/>
          <p:cNvSpPr/>
          <p:nvPr/>
        </p:nvSpPr>
        <p:spPr>
          <a:xfrm>
            <a:off x="-2218736" y="6279309"/>
            <a:ext cx="6494872" cy="5349413"/>
          </a:xfrm>
          <a:custGeom>
            <a:avLst/>
            <a:gdLst/>
            <a:ahLst/>
            <a:cxnLst/>
            <a:rect l="l" t="t" r="r" b="b"/>
            <a:pathLst>
              <a:path w="6494872" h="5349413">
                <a:moveTo>
                  <a:pt x="0" y="0"/>
                </a:moveTo>
                <a:lnTo>
                  <a:pt x="6494872" y="0"/>
                </a:lnTo>
                <a:lnTo>
                  <a:pt x="6494872" y="5349413"/>
                </a:lnTo>
                <a:lnTo>
                  <a:pt x="0" y="53494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20574" y="819130"/>
            <a:ext cx="4784456" cy="3305624"/>
          </a:xfrm>
          <a:custGeom>
            <a:avLst/>
            <a:gdLst/>
            <a:ahLst/>
            <a:cxnLst/>
            <a:rect l="l" t="t" r="r" b="b"/>
            <a:pathLst>
              <a:path w="4784456" h="3305624">
                <a:moveTo>
                  <a:pt x="0" y="0"/>
                </a:moveTo>
                <a:lnTo>
                  <a:pt x="4784456" y="0"/>
                </a:lnTo>
                <a:lnTo>
                  <a:pt x="4784456" y="3305624"/>
                </a:lnTo>
                <a:lnTo>
                  <a:pt x="0" y="3305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191006" y="3390501"/>
            <a:ext cx="9359489" cy="3505998"/>
          </a:xfrm>
          <a:custGeom>
            <a:avLst/>
            <a:gdLst/>
            <a:ahLst/>
            <a:cxnLst/>
            <a:rect l="l" t="t" r="r" b="b"/>
            <a:pathLst>
              <a:path w="9359489" h="3505998">
                <a:moveTo>
                  <a:pt x="0" y="0"/>
                </a:moveTo>
                <a:lnTo>
                  <a:pt x="9359490" y="0"/>
                </a:lnTo>
                <a:lnTo>
                  <a:pt x="9359490" y="3505998"/>
                </a:lnTo>
                <a:lnTo>
                  <a:pt x="0" y="3505998"/>
                </a:lnTo>
                <a:lnTo>
                  <a:pt x="0" y="0"/>
                </a:lnTo>
                <a:close/>
              </a:path>
            </a:pathLst>
          </a:custGeom>
          <a:blipFill>
            <a:blip r:embed="rId7"/>
            <a:stretch>
              <a:fillRect/>
            </a:stretch>
          </a:blipFill>
        </p:spPr>
      </p:sp>
      <p:sp>
        <p:nvSpPr>
          <p:cNvPr id="6" name="TextBox 6"/>
          <p:cNvSpPr txBox="1"/>
          <p:nvPr/>
        </p:nvSpPr>
        <p:spPr>
          <a:xfrm>
            <a:off x="1028700" y="140409"/>
            <a:ext cx="15684102" cy="3181310"/>
          </a:xfrm>
          <a:prstGeom prst="rect">
            <a:avLst/>
          </a:prstGeom>
        </p:spPr>
        <p:txBody>
          <a:bodyPr lIns="0" tIns="0" rIns="0" bIns="0" rtlCol="0" anchor="t">
            <a:spAutoFit/>
          </a:bodyPr>
          <a:lstStyle/>
          <a:p>
            <a:pPr algn="ctr">
              <a:lnSpc>
                <a:spcPts val="12602"/>
              </a:lnSpc>
            </a:pPr>
            <a:r>
              <a:rPr lang="en-US" sz="9001">
                <a:solidFill>
                  <a:srgbClr val="7B3C15"/>
                </a:solidFill>
                <a:latin typeface="Stella"/>
                <a:ea typeface="Stella"/>
                <a:cs typeface="Stella"/>
                <a:sym typeface="Stella"/>
              </a:rPr>
              <a:t>WHICH PAYMENT METHOD IS MOST PREFERRED BY CUSTOMERS?</a:t>
            </a:r>
          </a:p>
        </p:txBody>
      </p:sp>
      <p:sp>
        <p:nvSpPr>
          <p:cNvPr id="7" name="TextBox 7"/>
          <p:cNvSpPr txBox="1"/>
          <p:nvPr/>
        </p:nvSpPr>
        <p:spPr>
          <a:xfrm>
            <a:off x="3279291" y="7457645"/>
            <a:ext cx="11041283" cy="2811766"/>
          </a:xfrm>
          <a:prstGeom prst="rect">
            <a:avLst/>
          </a:prstGeom>
        </p:spPr>
        <p:txBody>
          <a:bodyPr lIns="0" tIns="0" rIns="0" bIns="0" rtlCol="0" anchor="t">
            <a:spAutoFit/>
          </a:bodyPr>
          <a:lstStyle/>
          <a:p>
            <a:pPr algn="ctr">
              <a:lnSpc>
                <a:spcPts val="11186"/>
              </a:lnSpc>
            </a:pPr>
            <a:r>
              <a:rPr lang="en-US" sz="7990">
                <a:solidFill>
                  <a:srgbClr val="7B3C15"/>
                </a:solidFill>
                <a:latin typeface="Stella"/>
                <a:ea typeface="Stella"/>
                <a:cs typeface="Stella"/>
                <a:sym typeface="Stella"/>
              </a:rPr>
              <a:t>USEFUL FOR FINANCIAL PLANNING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375</Words>
  <Application>Microsoft Office PowerPoint</Application>
  <PresentationFormat>Custom</PresentationFormat>
  <Paragraphs>43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One Little Font Bold</vt:lpstr>
      <vt:lpstr>Arial</vt:lpstr>
      <vt:lpstr>Stella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anlysis</dc:title>
  <cp:lastModifiedBy>khushi jagnani</cp:lastModifiedBy>
  <cp:revision>3</cp:revision>
  <dcterms:created xsi:type="dcterms:W3CDTF">2006-08-16T00:00:00Z</dcterms:created>
  <dcterms:modified xsi:type="dcterms:W3CDTF">2025-10-08T14:17:34Z</dcterms:modified>
  <dc:identifier>DAG1CDbOvQs</dc:identifier>
</cp:coreProperties>
</file>